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256" r:id="rId2"/>
    <p:sldId id="268" r:id="rId3"/>
    <p:sldId id="275" r:id="rId4"/>
    <p:sldId id="274" r:id="rId5"/>
    <p:sldId id="264" r:id="rId6"/>
    <p:sldId id="267" r:id="rId7"/>
    <p:sldId id="276" r:id="rId8"/>
    <p:sldId id="277" r:id="rId9"/>
    <p:sldId id="278" r:id="rId10"/>
    <p:sldId id="279" r:id="rId11"/>
    <p:sldId id="280" r:id="rId12"/>
    <p:sldId id="281" r:id="rId13"/>
    <p:sldId id="269" r:id="rId14"/>
  </p:sldIdLst>
  <p:sldSz cx="6858000" cy="1051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49" d="100"/>
          <a:sy n="49" d="100"/>
        </p:scale>
        <p:origin x="2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2219962"/>
            <a:ext cx="4965726" cy="510535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49832" y="7325316"/>
            <a:ext cx="4965726" cy="1320844"/>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66457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7360900"/>
            <a:ext cx="4965725" cy="86899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9832" y="1051560"/>
            <a:ext cx="4965726" cy="558235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49832" y="8229898"/>
            <a:ext cx="4965725" cy="75702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90A66-D80B-4ACE-B945-4899E8C92A96}"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66974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2219960"/>
            <a:ext cx="4965726" cy="303784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649832" y="5608320"/>
            <a:ext cx="4965726" cy="362204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91265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2219960"/>
            <a:ext cx="4500787" cy="3562507"/>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086133" y="5782467"/>
            <a:ext cx="4095869" cy="524667"/>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649832" y="6671007"/>
            <a:ext cx="4965726" cy="257048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
        <p:nvSpPr>
          <p:cNvPr id="12" name="TextBox 11"/>
          <p:cNvSpPr txBox="1"/>
          <p:nvPr/>
        </p:nvSpPr>
        <p:spPr>
          <a:xfrm>
            <a:off x="505423" y="1489255"/>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5249768" y="4007808"/>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7338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790442"/>
            <a:ext cx="4965727" cy="253487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49832" y="7325318"/>
            <a:ext cx="4965726" cy="131928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912840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356126" y="3037840"/>
            <a:ext cx="16580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367106" y="4089400"/>
            <a:ext cx="1647063"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185128" y="3037840"/>
            <a:ext cx="1652066"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179190" y="4089400"/>
            <a:ext cx="1658003"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008688" y="3037840"/>
            <a:ext cx="16497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4008688" y="4089400"/>
            <a:ext cx="1649744"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096501" y="3271520"/>
            <a:ext cx="0" cy="60756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3271520"/>
            <a:ext cx="0" cy="608255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56365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367106" y="6518122"/>
            <a:ext cx="1654209"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367106" y="3388360"/>
            <a:ext cx="1654209"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367106" y="7401726"/>
            <a:ext cx="1654209"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188344" y="6518122"/>
            <a:ext cx="1648850"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188343" y="3388360"/>
            <a:ext cx="1648850"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187582" y="7401725"/>
            <a:ext cx="1651034"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008688" y="6518122"/>
            <a:ext cx="16497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4008687" y="3388360"/>
            <a:ext cx="1649744"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4008619" y="7401721"/>
            <a:ext cx="1651928"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096501" y="3271520"/>
            <a:ext cx="0" cy="60756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917273" y="3271520"/>
            <a:ext cx="0" cy="608255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03349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10426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659662"/>
            <a:ext cx="986095" cy="8933392"/>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7106" y="1185581"/>
            <a:ext cx="4176609" cy="8407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748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36425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4387993"/>
            <a:ext cx="4965725" cy="293732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49832" y="7325318"/>
            <a:ext cx="4965726" cy="131928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72812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0775" y="3159551"/>
            <a:ext cx="2473585" cy="643350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81482" y="3152677"/>
            <a:ext cx="2473586" cy="6440376"/>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90A66-D80B-4ACE-B945-4899E8C92A96}"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51647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20775" y="2921000"/>
            <a:ext cx="247358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0775" y="3855720"/>
            <a:ext cx="2473585" cy="57373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181482" y="2921000"/>
            <a:ext cx="2473585"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181482" y="3855720"/>
            <a:ext cx="2473585" cy="57373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90A66-D80B-4ACE-B945-4899E8C92A96}"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41689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81295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50916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2219960"/>
            <a:ext cx="1913597" cy="221996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692048" y="2219960"/>
            <a:ext cx="2923510" cy="70104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9831" y="4798232"/>
            <a:ext cx="1913597" cy="44399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5D90A66-D80B-4ACE-B945-4899E8C92A96}" type="datetimeFigureOut">
              <a:rPr lang="en-US" smtClean="0"/>
              <a:t>10/27/2022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8068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843094"/>
            <a:ext cx="2865506" cy="24147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10138" y="1752600"/>
            <a:ext cx="1800694" cy="7010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49831" y="5608320"/>
            <a:ext cx="2861046" cy="210312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90A66-D80B-4ACE-B945-4899E8C92A96}"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33919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4724574" y="2570480"/>
            <a:ext cx="2114550" cy="432308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701040"/>
            <a:ext cx="1200150" cy="245364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9347200"/>
            <a:ext cx="742950" cy="151892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4089400"/>
            <a:ext cx="3143250" cy="64262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4439920"/>
            <a:ext cx="1771650" cy="362204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6858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94168"/>
            <a:ext cx="5291535" cy="2147479"/>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0775" y="3147819"/>
            <a:ext cx="5033741" cy="64330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5233258" y="2893675"/>
            <a:ext cx="1518918"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65D90A66-D80B-4ACE-B945-4899E8C92A96}" type="datetimeFigureOut">
              <a:rPr lang="en-US" smtClean="0"/>
              <a:t>10/27/2022</a:t>
            </a:fld>
            <a:endParaRPr lang="en-US"/>
          </a:p>
        </p:txBody>
      </p:sp>
      <p:sp>
        <p:nvSpPr>
          <p:cNvPr id="5" name="Footer Placeholder 4"/>
          <p:cNvSpPr>
            <a:spLocks noGrp="1"/>
          </p:cNvSpPr>
          <p:nvPr>
            <p:ph type="ftr" sz="quarter" idx="3"/>
          </p:nvPr>
        </p:nvSpPr>
        <p:spPr>
          <a:xfrm rot="5400000">
            <a:off x="3163249" y="5093394"/>
            <a:ext cx="5918352"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5824824" y="453463"/>
            <a:ext cx="471610" cy="1177120"/>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FB9FAF30-D8C5-4C93-843C-8F907C3DA902}" type="slidenum">
              <a:rPr lang="en-US" smtClean="0"/>
              <a:t>‹#›</a:t>
            </a:fld>
            <a:endParaRPr lang="en-US"/>
          </a:p>
        </p:txBody>
      </p:sp>
    </p:spTree>
    <p:extLst>
      <p:ext uri="{BB962C8B-B14F-4D97-AF65-F5344CB8AC3E}">
        <p14:creationId xmlns:p14="http://schemas.microsoft.com/office/powerpoint/2010/main" val="415961301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txStyles>
    <p:titleStyle>
      <a:lvl1pPr algn="l" defTabSz="342905"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80" indent="-257180" algn="l" defTabSz="342905"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22" indent="-214316" algn="l" defTabSz="342905"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65"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70"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76"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85982"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87"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93"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98"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5" rtl="0" eaLnBrk="1" latinLnBrk="0" hangingPunct="1">
        <a:defRPr sz="1350" kern="1200">
          <a:solidFill>
            <a:schemeClr val="tx1"/>
          </a:solidFill>
          <a:latin typeface="+mn-lt"/>
          <a:ea typeface="+mn-ea"/>
          <a:cs typeface="+mn-cs"/>
        </a:defRPr>
      </a:lvl1pPr>
      <a:lvl2pPr marL="342905" algn="l" defTabSz="342905" rtl="0" eaLnBrk="1" latinLnBrk="0" hangingPunct="1">
        <a:defRPr sz="1350" kern="1200">
          <a:solidFill>
            <a:schemeClr val="tx1"/>
          </a:solidFill>
          <a:latin typeface="+mn-lt"/>
          <a:ea typeface="+mn-ea"/>
          <a:cs typeface="+mn-cs"/>
        </a:defRPr>
      </a:lvl2pPr>
      <a:lvl3pPr marL="685811" algn="l" defTabSz="342905" rtl="0" eaLnBrk="1" latinLnBrk="0" hangingPunct="1">
        <a:defRPr sz="1350" kern="1200">
          <a:solidFill>
            <a:schemeClr val="tx1"/>
          </a:solidFill>
          <a:latin typeface="+mn-lt"/>
          <a:ea typeface="+mn-ea"/>
          <a:cs typeface="+mn-cs"/>
        </a:defRPr>
      </a:lvl3pPr>
      <a:lvl4pPr marL="1028717" algn="l" defTabSz="342905" rtl="0" eaLnBrk="1" latinLnBrk="0" hangingPunct="1">
        <a:defRPr sz="1350" kern="1200">
          <a:solidFill>
            <a:schemeClr val="tx1"/>
          </a:solidFill>
          <a:latin typeface="+mn-lt"/>
          <a:ea typeface="+mn-ea"/>
          <a:cs typeface="+mn-cs"/>
        </a:defRPr>
      </a:lvl4pPr>
      <a:lvl5pPr marL="1371623" algn="l" defTabSz="342905" rtl="0" eaLnBrk="1" latinLnBrk="0" hangingPunct="1">
        <a:defRPr sz="1350" kern="1200">
          <a:solidFill>
            <a:schemeClr val="tx1"/>
          </a:solidFill>
          <a:latin typeface="+mn-lt"/>
          <a:ea typeface="+mn-ea"/>
          <a:cs typeface="+mn-cs"/>
        </a:defRPr>
      </a:lvl5pPr>
      <a:lvl6pPr marL="1714529" algn="l" defTabSz="342905" rtl="0" eaLnBrk="1" latinLnBrk="0" hangingPunct="1">
        <a:defRPr sz="1350" kern="1200">
          <a:solidFill>
            <a:schemeClr val="tx1"/>
          </a:solidFill>
          <a:latin typeface="+mn-lt"/>
          <a:ea typeface="+mn-ea"/>
          <a:cs typeface="+mn-cs"/>
        </a:defRPr>
      </a:lvl6pPr>
      <a:lvl7pPr marL="2057435" algn="l" defTabSz="342905" rtl="0" eaLnBrk="1" latinLnBrk="0" hangingPunct="1">
        <a:defRPr sz="1350" kern="1200">
          <a:solidFill>
            <a:schemeClr val="tx1"/>
          </a:solidFill>
          <a:latin typeface="+mn-lt"/>
          <a:ea typeface="+mn-ea"/>
          <a:cs typeface="+mn-cs"/>
        </a:defRPr>
      </a:lvl7pPr>
      <a:lvl8pPr marL="2400340" algn="l" defTabSz="342905" rtl="0" eaLnBrk="1" latinLnBrk="0" hangingPunct="1">
        <a:defRPr sz="1350" kern="1200">
          <a:solidFill>
            <a:schemeClr val="tx1"/>
          </a:solidFill>
          <a:latin typeface="+mn-lt"/>
          <a:ea typeface="+mn-ea"/>
          <a:cs typeface="+mn-cs"/>
        </a:defRPr>
      </a:lvl8pPr>
      <a:lvl9pPr marL="2743246" algn="l" defTabSz="34290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Info@ifda.i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05740" y="7880272"/>
            <a:ext cx="70637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315849"/>
            <a:ext cx="6858000" cy="9764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Certification in </a:t>
            </a:r>
          </a:p>
          <a:p>
            <a:pPr algn="ctr"/>
            <a:r>
              <a:rPr lang="en-US" sz="3200" b="1" dirty="0" smtClean="0"/>
              <a:t>Ethical Hacking with Python</a:t>
            </a:r>
          </a:p>
        </p:txBody>
      </p:sp>
      <p:sp>
        <p:nvSpPr>
          <p:cNvPr id="5" name="TextBox 4"/>
          <p:cNvSpPr txBox="1"/>
          <p:nvPr/>
        </p:nvSpPr>
        <p:spPr>
          <a:xfrm>
            <a:off x="146698" y="7607411"/>
            <a:ext cx="6711302" cy="2769989"/>
          </a:xfrm>
          <a:prstGeom prst="rect">
            <a:avLst/>
          </a:prstGeom>
          <a:noFill/>
        </p:spPr>
        <p:txBody>
          <a:bodyPr wrap="square" rtlCol="0">
            <a:spAutoFit/>
          </a:bodyPr>
          <a:lstStyle/>
          <a:p>
            <a:pPr>
              <a:lnSpc>
                <a:spcPct val="200000"/>
              </a:lnSpc>
            </a:pPr>
            <a:r>
              <a:rPr lang="en-US" sz="2400" b="1" dirty="0" smtClean="0"/>
              <a:t>About Course : </a:t>
            </a:r>
            <a:endParaRPr lang="en-US" sz="2400" b="1" dirty="0"/>
          </a:p>
          <a:p>
            <a:r>
              <a:rPr lang="en-US" dirty="0"/>
              <a:t>Ethical Hacking with Python Course provides you with the hands-on training required to master the techniques hackers leverage to penetrate network systems and fortify yours against them. You will understand the concepts of hacking using Python and learn to protect businesses from malicious hackers and data breaches. This course provides a deep &amp; detailed concept so that you will become a confident and professional ethical hacker.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289" y="318538"/>
            <a:ext cx="2287681" cy="684543"/>
          </a:xfrm>
          <a:prstGeom prst="rect">
            <a:avLst/>
          </a:prstGeom>
        </p:spPr>
      </p:pic>
      <p:sp>
        <p:nvSpPr>
          <p:cNvPr id="10" name="Rectangle 9"/>
          <p:cNvSpPr/>
          <p:nvPr/>
        </p:nvSpPr>
        <p:spPr>
          <a:xfrm>
            <a:off x="-641628" y="1579438"/>
            <a:ext cx="8113114" cy="523220"/>
          </a:xfrm>
          <a:prstGeom prst="rect">
            <a:avLst/>
          </a:prstGeom>
        </p:spPr>
        <p:txBody>
          <a:bodyPr wrap="square">
            <a:spAutoFit/>
          </a:bodyPr>
          <a:lstStyle/>
          <a:p>
            <a:pPr algn="ctr"/>
            <a:endParaRPr lang="en-US" sz="28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8965"/>
            <a:ext cx="6858000" cy="5554662"/>
          </a:xfrm>
          <a:prstGeom prst="rect">
            <a:avLst/>
          </a:prstGeom>
        </p:spPr>
      </p:pic>
    </p:spTree>
    <p:extLst>
      <p:ext uri="{BB962C8B-B14F-4D97-AF65-F5344CB8AC3E}">
        <p14:creationId xmlns:p14="http://schemas.microsoft.com/office/powerpoint/2010/main" val="41151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6169" y="110203"/>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Cryptography Tools</a:t>
            </a:r>
          </a:p>
          <a:p>
            <a:pPr marL="285750" indent="-285750">
              <a:buFont typeface="Arial" panose="020B0604020202020204" pitchFamily="34" charset="0"/>
              <a:buChar char="•"/>
            </a:pPr>
            <a:r>
              <a:rPr lang="en-US" dirty="0"/>
              <a:t>Public Key Infrastructure (PKI)</a:t>
            </a:r>
          </a:p>
          <a:p>
            <a:pPr marL="285750" indent="-285750">
              <a:buFont typeface="Arial" panose="020B0604020202020204" pitchFamily="34" charset="0"/>
              <a:buChar char="•"/>
            </a:pPr>
            <a:r>
              <a:rPr lang="en-US" dirty="0"/>
              <a:t>Email Encryption</a:t>
            </a:r>
          </a:p>
          <a:p>
            <a:pPr marL="285750" indent="-285750">
              <a:buFont typeface="Arial" panose="020B0604020202020204" pitchFamily="34" charset="0"/>
              <a:buChar char="•"/>
            </a:pPr>
            <a:r>
              <a:rPr lang="en-US" dirty="0"/>
              <a:t>Disk Encryption</a:t>
            </a:r>
          </a:p>
          <a:p>
            <a:pPr marL="285750" indent="-285750">
              <a:buFont typeface="Arial" panose="020B0604020202020204" pitchFamily="34" charset="0"/>
              <a:buChar char="•"/>
            </a:pPr>
            <a:r>
              <a:rPr lang="en-US" dirty="0"/>
              <a:t>Cryptanalysis</a:t>
            </a:r>
          </a:p>
          <a:p>
            <a:pPr marL="285750" indent="-285750">
              <a:buFont typeface="Arial" panose="020B0604020202020204" pitchFamily="34" charset="0"/>
              <a:buChar char="•"/>
            </a:pPr>
            <a:r>
              <a:rPr lang="en-US" dirty="0"/>
              <a:t>Countermeasures</a:t>
            </a:r>
          </a:p>
        </p:txBody>
      </p:sp>
      <p:sp>
        <p:nvSpPr>
          <p:cNvPr id="24" name="Rectangle 23"/>
          <p:cNvSpPr/>
          <p:nvPr/>
        </p:nvSpPr>
        <p:spPr>
          <a:xfrm>
            <a:off x="0" y="2561324"/>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6169" y="2534445"/>
            <a:ext cx="1888659" cy="461665"/>
          </a:xfrm>
          <a:prstGeom prst="rect">
            <a:avLst/>
          </a:prstGeom>
          <a:noFill/>
        </p:spPr>
        <p:txBody>
          <a:bodyPr wrap="none" rtlCol="0">
            <a:spAutoFit/>
          </a:bodyPr>
          <a:lstStyle/>
          <a:p>
            <a:r>
              <a:rPr lang="en-US" sz="2400" b="1" dirty="0" smtClean="0"/>
              <a:t>Module 2.1 </a:t>
            </a:r>
            <a:endParaRPr lang="en-US" sz="2400" b="1" dirty="0"/>
          </a:p>
        </p:txBody>
      </p:sp>
      <p:sp>
        <p:nvSpPr>
          <p:cNvPr id="26" name="TextBox 25"/>
          <p:cNvSpPr txBox="1"/>
          <p:nvPr/>
        </p:nvSpPr>
        <p:spPr>
          <a:xfrm>
            <a:off x="206168" y="3088045"/>
            <a:ext cx="665183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Start from scratch up to a high-intermediate level</a:t>
            </a:r>
          </a:p>
          <a:p>
            <a:pPr marL="285750" indent="-285750">
              <a:buFont typeface="Arial" panose="020B0604020202020204" pitchFamily="34" charset="0"/>
              <a:buChar char="•"/>
            </a:pPr>
            <a:r>
              <a:rPr lang="en-US" dirty="0"/>
              <a:t>Write over 20 ethical hacking and security programs</a:t>
            </a:r>
          </a:p>
          <a:p>
            <a:pPr marL="285750" indent="-285750">
              <a:buFont typeface="Arial" panose="020B0604020202020204" pitchFamily="34" charset="0"/>
              <a:buChar char="•"/>
            </a:pPr>
            <a:r>
              <a:rPr lang="en-US" dirty="0"/>
              <a:t>Model problems, design solutions &amp; implement them using Python</a:t>
            </a:r>
          </a:p>
          <a:p>
            <a:pPr marL="285750" indent="-285750">
              <a:buFont typeface="Arial" panose="020B0604020202020204" pitchFamily="34" charset="0"/>
              <a:buChar char="•"/>
            </a:pPr>
            <a:r>
              <a:rPr lang="en-US" dirty="0"/>
              <a:t>DOS due to huge number of requests Model &amp; design extendable</a:t>
            </a:r>
          </a:p>
          <a:p>
            <a:pPr marL="285750" indent="-285750">
              <a:buFont typeface="Arial" panose="020B0604020202020204" pitchFamily="34" charset="0"/>
              <a:buChar char="•"/>
            </a:pPr>
            <a:r>
              <a:rPr lang="en-US" dirty="0"/>
              <a:t>programs</a:t>
            </a:r>
          </a:p>
          <a:p>
            <a:pPr marL="285750" indent="-285750">
              <a:buFont typeface="Arial" panose="020B0604020202020204" pitchFamily="34" charset="0"/>
              <a:buChar char="•"/>
            </a:pPr>
            <a:r>
              <a:rPr lang="en-US" dirty="0"/>
              <a:t>Write a program that can discover all</a:t>
            </a:r>
          </a:p>
          <a:p>
            <a:pPr marL="285750" indent="-285750">
              <a:buFont typeface="Arial" panose="020B0604020202020204" pitchFamily="34" charset="0"/>
              <a:buChar char="•"/>
            </a:pPr>
            <a:r>
              <a:rPr lang="en-US" dirty="0"/>
              <a:t>Read, analyze &amp; manipulate network packets</a:t>
            </a:r>
          </a:p>
          <a:p>
            <a:pPr marL="285750" indent="-285750">
              <a:buFont typeface="Arial" panose="020B0604020202020204" pitchFamily="34" charset="0"/>
              <a:buChar char="•"/>
            </a:pPr>
            <a:r>
              <a:rPr lang="en-US" dirty="0"/>
              <a:t>Understand &amp; interact with different network layers in packets such as ARP,DNS, and HTTP ....etc</a:t>
            </a:r>
          </a:p>
          <a:p>
            <a:pPr marL="285750" indent="-285750">
              <a:buFont typeface="Arial" panose="020B0604020202020204" pitchFamily="34" charset="0"/>
              <a:buChar char="•"/>
            </a:pPr>
            <a:r>
              <a:rPr lang="en-US" dirty="0"/>
              <a:t>Write a program that can redirect the flow of packets in a network (arp spoofer)</a:t>
            </a:r>
          </a:p>
          <a:p>
            <a:pPr marL="285750" indent="-285750">
              <a:buFont typeface="Arial" panose="020B0604020202020204" pitchFamily="34" charset="0"/>
              <a:buChar char="•"/>
            </a:pPr>
            <a:r>
              <a:rPr lang="en-US" dirty="0"/>
              <a:t>Write a packet sniffer to filter interesting data such as usernames and passwords</a:t>
            </a:r>
          </a:p>
          <a:p>
            <a:pPr marL="285750" indent="-285750">
              <a:buFont typeface="Arial" panose="020B0604020202020204" pitchFamily="34" charset="0"/>
              <a:buChar char="•"/>
            </a:pPr>
            <a:r>
              <a:rPr lang="en-US" dirty="0"/>
              <a:t>Write a program to redirect DNS requests (DNS Spoofer)</a:t>
            </a:r>
          </a:p>
          <a:p>
            <a:pPr marL="285750" indent="-285750">
              <a:buFont typeface="Arial" panose="020B0604020202020204" pitchFamily="34" charset="0"/>
              <a:buChar char="•"/>
            </a:pPr>
            <a:r>
              <a:rPr lang="en-US" dirty="0"/>
              <a:t>Intercept and modify network</a:t>
            </a:r>
          </a:p>
        </p:txBody>
      </p:sp>
      <p:sp>
        <p:nvSpPr>
          <p:cNvPr id="18" name="Rectangle 17"/>
          <p:cNvSpPr/>
          <p:nvPr/>
        </p:nvSpPr>
        <p:spPr>
          <a:xfrm>
            <a:off x="0" y="7981294"/>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6169" y="7954415"/>
            <a:ext cx="1888659" cy="461665"/>
          </a:xfrm>
          <a:prstGeom prst="rect">
            <a:avLst/>
          </a:prstGeom>
          <a:noFill/>
        </p:spPr>
        <p:txBody>
          <a:bodyPr wrap="none" rtlCol="0">
            <a:spAutoFit/>
          </a:bodyPr>
          <a:lstStyle/>
          <a:p>
            <a:r>
              <a:rPr lang="en-US" sz="2400" b="1" dirty="0" smtClean="0"/>
              <a:t>Module 2.2 </a:t>
            </a:r>
            <a:endParaRPr lang="en-US" sz="2400" b="1" dirty="0"/>
          </a:p>
        </p:txBody>
      </p:sp>
      <p:sp>
        <p:nvSpPr>
          <p:cNvPr id="20" name="TextBox 19"/>
          <p:cNvSpPr txBox="1"/>
          <p:nvPr/>
        </p:nvSpPr>
        <p:spPr>
          <a:xfrm>
            <a:off x="206169" y="8480032"/>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Write programs in Python 2 and 3</a:t>
            </a:r>
          </a:p>
          <a:p>
            <a:pPr marL="285750" indent="-285750">
              <a:buFont typeface="Arial" panose="020B0604020202020204" pitchFamily="34" charset="0"/>
              <a:buChar char="•"/>
            </a:pPr>
            <a:r>
              <a:rPr lang="en-US" dirty="0"/>
              <a:t>Write cross-platform programs that work on Windows, OS X and Linux</a:t>
            </a:r>
          </a:p>
          <a:p>
            <a:pPr marL="285750" indent="-285750">
              <a:buFont typeface="Arial" panose="020B0604020202020204" pitchFamily="34" charset="0"/>
              <a:buChar char="•"/>
            </a:pPr>
            <a:r>
              <a:rPr lang="en-US" dirty="0"/>
              <a:t>Understand what is Hacking, what is Programming, and why are they related</a:t>
            </a:r>
          </a:p>
          <a:p>
            <a:pPr marL="285750" indent="-285750">
              <a:buFont typeface="Arial" panose="020B0604020202020204" pitchFamily="34" charset="0"/>
              <a:buChar char="•"/>
            </a:pPr>
            <a:r>
              <a:rPr lang="en-US" dirty="0"/>
              <a:t>Design a testing lab to practice packets on the fly</a:t>
            </a:r>
          </a:p>
        </p:txBody>
      </p:sp>
      <p:sp>
        <p:nvSpPr>
          <p:cNvPr id="15" name="TextBox 14"/>
          <p:cNvSpPr txBox="1"/>
          <p:nvPr/>
        </p:nvSpPr>
        <p:spPr>
          <a:xfrm>
            <a:off x="984437" y="1895650"/>
            <a:ext cx="5312545" cy="461665"/>
          </a:xfrm>
          <a:prstGeom prst="rect">
            <a:avLst/>
          </a:prstGeom>
          <a:noFill/>
        </p:spPr>
        <p:txBody>
          <a:bodyPr wrap="none" rtlCol="0">
            <a:spAutoFit/>
          </a:bodyPr>
          <a:lstStyle/>
          <a:p>
            <a:r>
              <a:rPr lang="en-US" sz="2400" b="1" dirty="0" smtClean="0"/>
              <a:t>Python Training in Ethical Hacking </a:t>
            </a:r>
            <a:endParaRPr lang="en-US" sz="2400" b="1" dirty="0"/>
          </a:p>
        </p:txBody>
      </p:sp>
    </p:spTree>
    <p:extLst>
      <p:ext uri="{BB962C8B-B14F-4D97-AF65-F5344CB8AC3E}">
        <p14:creationId xmlns:p14="http://schemas.microsoft.com/office/powerpoint/2010/main" val="4117448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6169" y="229295"/>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Write a program to replace downloads requested by any computer on the network</a:t>
            </a:r>
          </a:p>
          <a:p>
            <a:pPr marL="285750" indent="-285750">
              <a:buFont typeface="Arial" panose="020B0604020202020204" pitchFamily="34" charset="0"/>
              <a:buChar char="•"/>
            </a:pPr>
            <a:r>
              <a:rPr lang="en-US" dirty="0"/>
              <a:t>Analyze &amp; modify HTTP requests and responses</a:t>
            </a:r>
          </a:p>
          <a:p>
            <a:pPr marL="285750" indent="-285750">
              <a:buFont typeface="Arial" panose="020B0604020202020204" pitchFamily="34" charset="0"/>
              <a:buChar char="•"/>
            </a:pPr>
            <a:r>
              <a:rPr lang="en-US" dirty="0"/>
              <a:t>Inject code in HTML pages loaded by any computer on the same network</a:t>
            </a:r>
          </a:p>
          <a:p>
            <a:pPr marL="285750" indent="-285750">
              <a:buFont typeface="Arial" panose="020B0604020202020204" pitchFamily="34" charset="0"/>
              <a:buChar char="•"/>
            </a:pPr>
            <a:r>
              <a:rPr lang="en-US" dirty="0"/>
              <a:t>Downgrade HTTPS to HTTP</a:t>
            </a:r>
          </a:p>
          <a:p>
            <a:pPr marL="285750" indent="-285750">
              <a:buFont typeface="Arial" panose="020B0604020202020204" pitchFamily="34" charset="0"/>
              <a:buChar char="•"/>
            </a:pPr>
            <a:r>
              <a:rPr lang="en-US" dirty="0"/>
              <a:t>Write a program that can detect ARP Spoofing attacks</a:t>
            </a:r>
          </a:p>
        </p:txBody>
      </p:sp>
      <p:sp>
        <p:nvSpPr>
          <p:cNvPr id="18" name="Rectangle 17"/>
          <p:cNvSpPr/>
          <p:nvPr/>
        </p:nvSpPr>
        <p:spPr>
          <a:xfrm>
            <a:off x="0" y="2632396"/>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6169" y="2605517"/>
            <a:ext cx="1803699" cy="461665"/>
          </a:xfrm>
          <a:prstGeom prst="rect">
            <a:avLst/>
          </a:prstGeom>
          <a:noFill/>
        </p:spPr>
        <p:txBody>
          <a:bodyPr wrap="none" rtlCol="0">
            <a:spAutoFit/>
          </a:bodyPr>
          <a:lstStyle/>
          <a:p>
            <a:r>
              <a:rPr lang="en-US" sz="2400" b="1" dirty="0" smtClean="0"/>
              <a:t>Module 2.3</a:t>
            </a:r>
            <a:endParaRPr lang="en-US" sz="2400" b="1" dirty="0"/>
          </a:p>
        </p:txBody>
      </p:sp>
      <p:sp>
        <p:nvSpPr>
          <p:cNvPr id="20" name="TextBox 19"/>
          <p:cNvSpPr txBox="1"/>
          <p:nvPr/>
        </p:nvSpPr>
        <p:spPr>
          <a:xfrm>
            <a:off x="206168" y="3131134"/>
            <a:ext cx="665183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Write custom made payloads to download a file, execute command, download &amp; execute, download execute &amp; report .....etc</a:t>
            </a:r>
          </a:p>
          <a:p>
            <a:pPr marL="285750" indent="-285750">
              <a:buFont typeface="Arial" panose="020B0604020202020204" pitchFamily="34" charset="0"/>
              <a:buChar char="•"/>
            </a:pPr>
            <a:r>
              <a:rPr lang="en-US" dirty="0"/>
              <a:t>Use sockets to send data over TCP</a:t>
            </a:r>
          </a:p>
          <a:p>
            <a:pPr marL="285750" indent="-285750">
              <a:buFont typeface="Arial" panose="020B0604020202020204" pitchFamily="34" charset="0"/>
              <a:buChar char="•"/>
            </a:pPr>
            <a:r>
              <a:rPr lang="en-US" dirty="0"/>
              <a:t>Send data reliably over TCP</a:t>
            </a:r>
          </a:p>
          <a:p>
            <a:pPr marL="285750" indent="-285750">
              <a:buFont typeface="Arial" panose="020B0604020202020204" pitchFamily="34" charset="0"/>
              <a:buChar char="•"/>
            </a:pPr>
            <a:r>
              <a:rPr lang="en-US" dirty="0"/>
              <a:t>Write client-server programs hacking &amp; programming safely</a:t>
            </a:r>
          </a:p>
          <a:p>
            <a:pPr marL="285750" indent="-285750">
              <a:buFont typeface="Arial" panose="020B0604020202020204" pitchFamily="34" charset="0"/>
              <a:buChar char="•"/>
            </a:pPr>
            <a:r>
              <a:rPr lang="en-US" dirty="0"/>
              <a:t>Interact &amp; use Linux terminal</a:t>
            </a:r>
          </a:p>
          <a:p>
            <a:pPr marL="285750" indent="-285750">
              <a:buFont typeface="Arial" panose="020B0604020202020204" pitchFamily="34" charset="0"/>
              <a:buChar char="•"/>
            </a:pPr>
            <a:r>
              <a:rPr lang="en-US" dirty="0"/>
              <a:t>Understand what MAC address is &amp; how to change it</a:t>
            </a:r>
          </a:p>
          <a:p>
            <a:pPr marL="285750" indent="-285750">
              <a:buFont typeface="Arial" panose="020B0604020202020204" pitchFamily="34" charset="0"/>
              <a:buChar char="•"/>
            </a:pPr>
            <a:r>
              <a:rPr lang="en-US" dirty="0"/>
              <a:t>Write a python program to change MAC address</a:t>
            </a:r>
          </a:p>
          <a:p>
            <a:pPr marL="285750" indent="-285750">
              <a:buFont typeface="Arial" panose="020B0604020202020204" pitchFamily="34" charset="0"/>
              <a:buChar char="•"/>
            </a:pPr>
            <a:r>
              <a:rPr lang="en-US" dirty="0"/>
              <a:t>Write a backdoor that works on Windows, OS X and Linux</a:t>
            </a:r>
          </a:p>
          <a:p>
            <a:pPr marL="285750" indent="-285750">
              <a:buFont typeface="Arial" panose="020B0604020202020204" pitchFamily="34" charset="0"/>
              <a:buChar char="•"/>
            </a:pPr>
            <a:r>
              <a:rPr lang="en-US" dirty="0"/>
              <a:t>Implement cool features in the backdoor such as file system access, upload and download files, and persistence</a:t>
            </a:r>
          </a:p>
        </p:txBody>
      </p:sp>
      <p:sp>
        <p:nvSpPr>
          <p:cNvPr id="10" name="Rectangle 9"/>
          <p:cNvSpPr/>
          <p:nvPr/>
        </p:nvSpPr>
        <p:spPr>
          <a:xfrm>
            <a:off x="-1" y="6959636"/>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6168" y="6932757"/>
            <a:ext cx="1803699" cy="461665"/>
          </a:xfrm>
          <a:prstGeom prst="rect">
            <a:avLst/>
          </a:prstGeom>
          <a:noFill/>
        </p:spPr>
        <p:txBody>
          <a:bodyPr wrap="none" rtlCol="0">
            <a:spAutoFit/>
          </a:bodyPr>
          <a:lstStyle/>
          <a:p>
            <a:r>
              <a:rPr lang="en-US" sz="2400" b="1" dirty="0" smtClean="0"/>
              <a:t>Module 2.4</a:t>
            </a:r>
            <a:endParaRPr lang="en-US" sz="2400" b="1" dirty="0"/>
          </a:p>
        </p:txBody>
      </p:sp>
      <p:sp>
        <p:nvSpPr>
          <p:cNvPr id="12" name="TextBox 11"/>
          <p:cNvSpPr txBox="1"/>
          <p:nvPr/>
        </p:nvSpPr>
        <p:spPr>
          <a:xfrm>
            <a:off x="206167" y="7458374"/>
            <a:ext cx="665183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Write a remote keylogger that can register all keystrokes and send them by Email</a:t>
            </a:r>
          </a:p>
          <a:p>
            <a:pPr marL="285750" indent="-285750">
              <a:buFont typeface="Arial" panose="020B0604020202020204" pitchFamily="34" charset="0"/>
              <a:buChar char="•"/>
            </a:pPr>
            <a:r>
              <a:rPr lang="en-US" dirty="0"/>
              <a:t>Interact with files using python</a:t>
            </a:r>
          </a:p>
          <a:p>
            <a:pPr marL="285750" indent="-285750">
              <a:buFont typeface="Arial" panose="020B0604020202020204" pitchFamily="34" charset="0"/>
              <a:buChar char="•"/>
            </a:pPr>
            <a:r>
              <a:rPr lang="en-US" dirty="0"/>
              <a:t>(read, write &amp; modify)</a:t>
            </a:r>
          </a:p>
          <a:p>
            <a:pPr marL="285750" indent="-285750">
              <a:buFont typeface="Arial" panose="020B0604020202020204" pitchFamily="34" charset="0"/>
              <a:buChar char="•"/>
            </a:pPr>
            <a:r>
              <a:rPr lang="en-US" dirty="0"/>
              <a:t>Convert python programs to binary executables that work on Windows, OS X, and Linux</a:t>
            </a:r>
          </a:p>
          <a:p>
            <a:pPr marL="285750" indent="-285750">
              <a:buFont typeface="Arial" panose="020B0604020202020204" pitchFamily="34" charset="0"/>
              <a:buChar char="•"/>
            </a:pPr>
            <a:r>
              <a:rPr lang="en-US" dirty="0"/>
              <a:t>Convert evil files into trojans that work and function just like any other file type like an image or a PDF</a:t>
            </a:r>
          </a:p>
        </p:txBody>
      </p:sp>
    </p:spTree>
    <p:extLst>
      <p:ext uri="{BB962C8B-B14F-4D97-AF65-F5344CB8AC3E}">
        <p14:creationId xmlns:p14="http://schemas.microsoft.com/office/powerpoint/2010/main" val="4014939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 y="375579"/>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6167" y="348700"/>
            <a:ext cx="1803699" cy="461665"/>
          </a:xfrm>
          <a:prstGeom prst="rect">
            <a:avLst/>
          </a:prstGeom>
          <a:noFill/>
        </p:spPr>
        <p:txBody>
          <a:bodyPr wrap="none" rtlCol="0">
            <a:spAutoFit/>
          </a:bodyPr>
          <a:lstStyle/>
          <a:p>
            <a:r>
              <a:rPr lang="en-US" sz="2400" b="1" dirty="0" smtClean="0"/>
              <a:t>Module 2.5</a:t>
            </a:r>
            <a:endParaRPr lang="en-US" sz="2400" b="1" dirty="0"/>
          </a:p>
        </p:txBody>
      </p:sp>
      <p:sp>
        <p:nvSpPr>
          <p:cNvPr id="20" name="TextBox 19"/>
          <p:cNvSpPr txBox="1"/>
          <p:nvPr/>
        </p:nvSpPr>
        <p:spPr>
          <a:xfrm>
            <a:off x="206166" y="874317"/>
            <a:ext cx="665183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Convert evil files into trojans that work and function just like any other file type like an image or a PDF</a:t>
            </a:r>
          </a:p>
          <a:p>
            <a:pPr marL="285750" indent="-285750">
              <a:buFont typeface="Arial" panose="020B0604020202020204" pitchFamily="34" charset="0"/>
              <a:buChar char="•"/>
            </a:pPr>
            <a:r>
              <a:rPr lang="en-US" dirty="0"/>
              <a:t>Bypass Anti-Virus Programs</a:t>
            </a:r>
          </a:p>
          <a:p>
            <a:pPr marL="285750" indent="-285750">
              <a:buFont typeface="Arial" panose="020B0604020202020204" pitchFamily="34" charset="0"/>
              <a:buChar char="•"/>
            </a:pPr>
            <a:r>
              <a:rPr lang="en-US" dirty="0"/>
              <a:t>Design a testing lab to practice</a:t>
            </a:r>
          </a:p>
          <a:p>
            <a:pPr marL="285750" indent="-285750">
              <a:buFont typeface="Arial" panose="020B0604020202020204" pitchFamily="34" charset="0"/>
              <a:buChar char="•"/>
            </a:pPr>
            <a:r>
              <a:rPr lang="en-US" dirty="0"/>
              <a:t>Use Python modules and libraries</a:t>
            </a:r>
          </a:p>
          <a:p>
            <a:pPr marL="285750" indent="-285750">
              <a:buFont typeface="Arial" panose="020B0604020202020204" pitchFamily="34" charset="0"/>
              <a:buChar char="•"/>
            </a:pPr>
            <a:r>
              <a:rPr lang="en-US" dirty="0"/>
              <a:t>Understand what Object Oriented Programming is</a:t>
            </a:r>
          </a:p>
          <a:p>
            <a:pPr marL="285750" indent="-285750">
              <a:buFont typeface="Arial" panose="020B0604020202020204" pitchFamily="34" charset="0"/>
              <a:buChar char="•"/>
            </a:pPr>
            <a:r>
              <a:rPr lang="en-US" dirty="0"/>
              <a:t>Write object-oriented program</a:t>
            </a:r>
          </a:p>
          <a:p>
            <a:pPr marL="285750" indent="-285750">
              <a:buFont typeface="Arial" panose="020B0604020202020204" pitchFamily="34" charset="0"/>
              <a:buChar char="•"/>
            </a:pPr>
            <a:r>
              <a:rPr lang="en-US" dirty="0"/>
              <a:t>Understand how websites work, the technologies used and how to test them for weaknesses</a:t>
            </a:r>
          </a:p>
        </p:txBody>
      </p:sp>
      <p:sp>
        <p:nvSpPr>
          <p:cNvPr id="10" name="Rectangle 9"/>
          <p:cNvSpPr/>
          <p:nvPr/>
        </p:nvSpPr>
        <p:spPr>
          <a:xfrm>
            <a:off x="-3" y="3550471"/>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6166" y="3523592"/>
            <a:ext cx="1803699" cy="461665"/>
          </a:xfrm>
          <a:prstGeom prst="rect">
            <a:avLst/>
          </a:prstGeom>
          <a:noFill/>
        </p:spPr>
        <p:txBody>
          <a:bodyPr wrap="none" rtlCol="0">
            <a:spAutoFit/>
          </a:bodyPr>
          <a:lstStyle/>
          <a:p>
            <a:r>
              <a:rPr lang="en-US" sz="2400" b="1" dirty="0" smtClean="0"/>
              <a:t>Module 2.6</a:t>
            </a:r>
            <a:endParaRPr lang="en-US" sz="2400" b="1" dirty="0"/>
          </a:p>
        </p:txBody>
      </p:sp>
      <p:sp>
        <p:nvSpPr>
          <p:cNvPr id="12" name="TextBox 11"/>
          <p:cNvSpPr txBox="1"/>
          <p:nvPr/>
        </p:nvSpPr>
        <p:spPr>
          <a:xfrm>
            <a:off x="206165" y="4049209"/>
            <a:ext cx="665183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Write a program that can discover hidden paths in a website</a:t>
            </a:r>
          </a:p>
          <a:p>
            <a:pPr marL="285750" indent="-285750">
              <a:buFont typeface="Arial" panose="020B0604020202020204" pitchFamily="34" charset="0"/>
              <a:buChar char="•"/>
            </a:pPr>
            <a:r>
              <a:rPr lang="en-US" dirty="0"/>
              <a:t>Send requests to websites and analyze responses</a:t>
            </a:r>
          </a:p>
          <a:p>
            <a:pPr marL="285750" indent="-285750">
              <a:buFont typeface="Arial" panose="020B0604020202020204" pitchFamily="34" charset="0"/>
              <a:buChar char="•"/>
            </a:pPr>
            <a:r>
              <a:rPr lang="en-US" dirty="0"/>
              <a:t>Write a program that can map a website and discover all links, subdomains, files, and directories</a:t>
            </a:r>
          </a:p>
          <a:p>
            <a:pPr marL="285750" indent="-285750">
              <a:buFont typeface="Arial" panose="020B0604020202020204" pitchFamily="34" charset="0"/>
              <a:buChar char="•"/>
            </a:pPr>
            <a:r>
              <a:rPr lang="en-US" dirty="0"/>
              <a:t>Extract and submit forms from python</a:t>
            </a:r>
          </a:p>
          <a:p>
            <a:pPr marL="285750" indent="-285750">
              <a:buFont typeface="Arial" panose="020B0604020202020204" pitchFamily="34" charset="0"/>
              <a:buChar char="•"/>
            </a:pPr>
            <a:r>
              <a:rPr lang="en-US" dirty="0"/>
              <a:t>Run dictionary attacks and guess login information on login pages</a:t>
            </a:r>
          </a:p>
          <a:p>
            <a:pPr marL="285750" indent="-285750">
              <a:buFont typeface="Arial" panose="020B0604020202020204" pitchFamily="34" charset="0"/>
              <a:buChar char="•"/>
            </a:pPr>
            <a:r>
              <a:rPr lang="en-US" dirty="0"/>
              <a:t>Write a program that can discover weaknesses in websites</a:t>
            </a:r>
          </a:p>
        </p:txBody>
      </p:sp>
    </p:spTree>
    <p:extLst>
      <p:ext uri="{BB962C8B-B14F-4D97-AF65-F5344CB8AC3E}">
        <p14:creationId xmlns:p14="http://schemas.microsoft.com/office/powerpoint/2010/main" val="3764388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 y="341531"/>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9931" y="358257"/>
            <a:ext cx="4422745" cy="461665"/>
          </a:xfrm>
          <a:prstGeom prst="rect">
            <a:avLst/>
          </a:prstGeom>
          <a:noFill/>
        </p:spPr>
        <p:txBody>
          <a:bodyPr wrap="square" rtlCol="0">
            <a:spAutoFit/>
          </a:bodyPr>
          <a:lstStyle/>
          <a:p>
            <a:r>
              <a:rPr lang="en-US" sz="2400" b="1" dirty="0" smtClean="0"/>
              <a:t>Why choose ifda institute</a:t>
            </a:r>
            <a:endParaRPr lang="en-US" sz="2400" dirty="0"/>
          </a:p>
        </p:txBody>
      </p:sp>
      <p:sp>
        <p:nvSpPr>
          <p:cNvPr id="7" name="TextBox 6"/>
          <p:cNvSpPr txBox="1"/>
          <p:nvPr/>
        </p:nvSpPr>
        <p:spPr>
          <a:xfrm>
            <a:off x="458015" y="933347"/>
            <a:ext cx="593387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Expert Trainers</a:t>
            </a:r>
            <a:endParaRPr lang="en-US" sz="2000" b="1" dirty="0"/>
          </a:p>
          <a:p>
            <a:pPr marL="342900" indent="-342900">
              <a:buFont typeface="Arial" panose="020B0604020202020204" pitchFamily="34" charset="0"/>
              <a:buChar char="•"/>
            </a:pPr>
            <a:r>
              <a:rPr lang="en-US" sz="2000" dirty="0" smtClean="0"/>
              <a:t>Flexible Batch </a:t>
            </a:r>
          </a:p>
          <a:p>
            <a:pPr marL="342900" indent="-342900">
              <a:buFont typeface="Arial" panose="020B0604020202020204" pitchFamily="34" charset="0"/>
              <a:buChar char="•"/>
            </a:pPr>
            <a:r>
              <a:rPr lang="en-US" sz="2000" dirty="0" smtClean="0"/>
              <a:t>Online class</a:t>
            </a:r>
          </a:p>
          <a:p>
            <a:pPr marL="342900" indent="-342900">
              <a:buFont typeface="Arial" panose="020B0604020202020204" pitchFamily="34" charset="0"/>
              <a:buChar char="•"/>
            </a:pPr>
            <a:r>
              <a:rPr lang="en-US" sz="2000" dirty="0" smtClean="0"/>
              <a:t>Doubt class </a:t>
            </a:r>
          </a:p>
          <a:p>
            <a:pPr marL="342900" indent="-342900">
              <a:buFont typeface="Arial" panose="020B0604020202020204" pitchFamily="34" charset="0"/>
              <a:buChar char="•"/>
            </a:pPr>
            <a:r>
              <a:rPr lang="en-US" sz="2000" dirty="0" smtClean="0"/>
              <a:t>Job Oriented Training </a:t>
            </a:r>
          </a:p>
          <a:p>
            <a:pPr marL="342900" indent="-342900">
              <a:buFont typeface="Arial" panose="020B0604020202020204" pitchFamily="34" charset="0"/>
              <a:buChar char="•"/>
            </a:pPr>
            <a:r>
              <a:rPr lang="en-US" sz="2000" dirty="0" smtClean="0"/>
              <a:t>Live Project Work  </a:t>
            </a:r>
          </a:p>
          <a:p>
            <a:pPr marL="342900" indent="-342900">
              <a:buFont typeface="Arial" panose="020B0604020202020204" pitchFamily="34" charset="0"/>
              <a:buChar char="•"/>
            </a:pPr>
            <a:r>
              <a:rPr lang="en-US" sz="2000" dirty="0" smtClean="0"/>
              <a:t>Verifiable certificate </a:t>
            </a:r>
          </a:p>
          <a:p>
            <a:pPr marL="342900" indent="-342900">
              <a:buFont typeface="Arial" panose="020B0604020202020204" pitchFamily="34" charset="0"/>
              <a:buChar char="•"/>
            </a:pPr>
            <a:r>
              <a:rPr lang="en-US" sz="2000" dirty="0" smtClean="0"/>
              <a:t>100% Job assistance </a:t>
            </a:r>
            <a:endParaRPr lang="en-US" sz="2000" dirty="0"/>
          </a:p>
        </p:txBody>
      </p:sp>
      <p:sp>
        <p:nvSpPr>
          <p:cNvPr id="14" name="Rectangle 13"/>
          <p:cNvSpPr/>
          <p:nvPr/>
        </p:nvSpPr>
        <p:spPr>
          <a:xfrm>
            <a:off x="-205740" y="3718895"/>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7832" y="4373597"/>
            <a:ext cx="5836596" cy="25545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Security Engineer</a:t>
            </a:r>
          </a:p>
          <a:p>
            <a:pPr marL="342900" indent="-342900">
              <a:buFont typeface="Wingdings" panose="05000000000000000000" pitchFamily="2" charset="2"/>
              <a:buChar char="Ø"/>
            </a:pPr>
            <a:r>
              <a:rPr lang="en-US" sz="2000" dirty="0" smtClean="0"/>
              <a:t>Security Analyst </a:t>
            </a:r>
          </a:p>
          <a:p>
            <a:pPr marL="342900" indent="-342900">
              <a:buFont typeface="Wingdings" panose="05000000000000000000" pitchFamily="2" charset="2"/>
              <a:buChar char="Ø"/>
            </a:pPr>
            <a:r>
              <a:rPr lang="en-US" sz="2000" dirty="0" smtClean="0"/>
              <a:t>Security Software Developer </a:t>
            </a:r>
          </a:p>
          <a:p>
            <a:pPr marL="342900" indent="-342900">
              <a:buFont typeface="Wingdings" panose="05000000000000000000" pitchFamily="2" charset="2"/>
              <a:buChar char="Ø"/>
            </a:pPr>
            <a:r>
              <a:rPr lang="en-US" sz="2000" dirty="0" smtClean="0"/>
              <a:t>Specialists in Data Security </a:t>
            </a:r>
          </a:p>
          <a:p>
            <a:pPr marL="342900" indent="-342900">
              <a:buFont typeface="Wingdings" panose="05000000000000000000" pitchFamily="2" charset="2"/>
              <a:buChar char="Ø"/>
            </a:pPr>
            <a:r>
              <a:rPr lang="en-US" sz="2000" dirty="0" smtClean="0"/>
              <a:t>Security Executive in Application </a:t>
            </a:r>
          </a:p>
          <a:p>
            <a:pPr marL="342900" indent="-342900">
              <a:buFont typeface="Wingdings" panose="05000000000000000000" pitchFamily="2" charset="2"/>
              <a:buChar char="Ø"/>
            </a:pPr>
            <a:r>
              <a:rPr lang="en-US" sz="2000" dirty="0" smtClean="0"/>
              <a:t>Security Auditor</a:t>
            </a:r>
          </a:p>
          <a:p>
            <a:pPr marL="342900" indent="-342900">
              <a:buFont typeface="Wingdings" panose="05000000000000000000" pitchFamily="2" charset="2"/>
              <a:buChar char="Ø"/>
            </a:pPr>
            <a:r>
              <a:rPr lang="en-US" sz="2000" dirty="0" smtClean="0"/>
              <a:t>Certified Programmer in Security </a:t>
            </a:r>
          </a:p>
          <a:p>
            <a:pPr marL="342900" indent="-342900">
              <a:buFont typeface="Wingdings" panose="05000000000000000000" pitchFamily="2" charset="2"/>
              <a:buChar char="Ø"/>
            </a:pPr>
            <a:r>
              <a:rPr lang="en-US" sz="2000" dirty="0" smtClean="0"/>
              <a:t>Manager in Web Security </a:t>
            </a:r>
          </a:p>
        </p:txBody>
      </p:sp>
      <p:sp>
        <p:nvSpPr>
          <p:cNvPr id="16" name="TextBox 15"/>
          <p:cNvSpPr txBox="1"/>
          <p:nvPr/>
        </p:nvSpPr>
        <p:spPr>
          <a:xfrm>
            <a:off x="254455" y="3720911"/>
            <a:ext cx="3071675" cy="461665"/>
          </a:xfrm>
          <a:prstGeom prst="rect">
            <a:avLst/>
          </a:prstGeom>
          <a:noFill/>
        </p:spPr>
        <p:txBody>
          <a:bodyPr wrap="none" rtlCol="0">
            <a:spAutoFit/>
          </a:bodyPr>
          <a:lstStyle/>
          <a:p>
            <a:r>
              <a:rPr lang="en-US" sz="2400" b="1" dirty="0" smtClean="0"/>
              <a:t>Career Opportunity</a:t>
            </a:r>
            <a:endParaRPr lang="en-US" b="1" dirty="0"/>
          </a:p>
        </p:txBody>
      </p:sp>
      <p:sp>
        <p:nvSpPr>
          <p:cNvPr id="17" name="TextBox 16"/>
          <p:cNvSpPr txBox="1"/>
          <p:nvPr/>
        </p:nvSpPr>
        <p:spPr>
          <a:xfrm>
            <a:off x="189931" y="10200024"/>
            <a:ext cx="6470041" cy="276999"/>
          </a:xfrm>
          <a:prstGeom prst="rect">
            <a:avLst/>
          </a:prstGeom>
          <a:noFill/>
        </p:spPr>
        <p:txBody>
          <a:bodyPr wrap="none" rtlCol="0">
            <a:spAutoFit/>
          </a:bodyPr>
          <a:lstStyle/>
          <a:p>
            <a:r>
              <a:rPr lang="en-US" sz="1200" dirty="0" smtClean="0"/>
              <a:t>Tele- 011-26482274, Mob:- 9999196162,  9999199651,  E-mail- </a:t>
            </a:r>
            <a:r>
              <a:rPr lang="en-US" sz="1200" dirty="0" smtClean="0">
                <a:hlinkClick r:id="rId2"/>
              </a:rPr>
              <a:t>Info@ifda.in</a:t>
            </a:r>
            <a:r>
              <a:rPr lang="en-US" sz="1200" dirty="0" smtClean="0"/>
              <a:t>, web- ifda.in</a:t>
            </a:r>
            <a:endParaRPr lang="en-US" sz="1200" dirty="0"/>
          </a:p>
        </p:txBody>
      </p:sp>
      <p:sp>
        <p:nvSpPr>
          <p:cNvPr id="18" name="Rectangle 17"/>
          <p:cNvSpPr/>
          <p:nvPr/>
        </p:nvSpPr>
        <p:spPr>
          <a:xfrm flipV="1">
            <a:off x="-8095" y="10154305"/>
            <a:ext cx="68660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502" y="9519339"/>
            <a:ext cx="6989597" cy="646331"/>
          </a:xfrm>
          <a:prstGeom prst="rect">
            <a:avLst/>
          </a:prstGeom>
          <a:noFill/>
        </p:spPr>
        <p:txBody>
          <a:bodyPr wrap="square" rtlCol="0">
            <a:spAutoFit/>
          </a:bodyPr>
          <a:lstStyle/>
          <a:p>
            <a:pPr algn="ctr"/>
            <a:r>
              <a:rPr lang="en-US" sz="1200" dirty="0" smtClean="0"/>
              <a:t>Registered </a:t>
            </a:r>
            <a:r>
              <a:rPr lang="en-US" sz="1200" dirty="0"/>
              <a:t>Office </a:t>
            </a:r>
            <a:r>
              <a:rPr lang="en-US" sz="1200" dirty="0" smtClean="0"/>
              <a:t>– H-18/B, 2</a:t>
            </a:r>
            <a:r>
              <a:rPr lang="en-US" sz="1200" baseline="30000" dirty="0" smtClean="0"/>
              <a:t>n</a:t>
            </a:r>
            <a:r>
              <a:rPr lang="en-US" sz="1200" baseline="30000" dirty="0"/>
              <a:t>d</a:t>
            </a:r>
            <a:r>
              <a:rPr lang="en-US" sz="1200" dirty="0" smtClean="0"/>
              <a:t> </a:t>
            </a:r>
            <a:r>
              <a:rPr lang="en-US" sz="1200" dirty="0"/>
              <a:t>floor,  Kalkaji Main </a:t>
            </a:r>
            <a:r>
              <a:rPr lang="en-US" sz="1200" dirty="0" smtClean="0"/>
              <a:t>Road</a:t>
            </a:r>
            <a:r>
              <a:rPr lang="en-US" sz="1200" dirty="0"/>
              <a:t>, </a:t>
            </a:r>
            <a:r>
              <a:rPr lang="en-US" sz="1200" dirty="0" smtClean="0"/>
              <a:t>ND-19</a:t>
            </a:r>
          </a:p>
          <a:p>
            <a:pPr algn="ctr"/>
            <a:r>
              <a:rPr lang="en-US" sz="1200" dirty="0" smtClean="0"/>
              <a:t>Head office G-33, 1</a:t>
            </a:r>
            <a:r>
              <a:rPr lang="en-US" sz="1200" baseline="30000" dirty="0" smtClean="0"/>
              <a:t>st</a:t>
            </a:r>
            <a:r>
              <a:rPr lang="en-US" sz="1200" dirty="0" smtClean="0"/>
              <a:t> floor,  Kalkaji Main Road, New Delhi-19</a:t>
            </a:r>
          </a:p>
          <a:p>
            <a:pPr algn="ctr"/>
            <a:r>
              <a:rPr lang="en-US" sz="1200" dirty="0" smtClean="0"/>
              <a:t>Branch:- E-9, 2</a:t>
            </a:r>
            <a:r>
              <a:rPr lang="en-US" sz="1200" baseline="30000" dirty="0" smtClean="0"/>
              <a:t>nd</a:t>
            </a:r>
            <a:r>
              <a:rPr lang="en-US" sz="1200" dirty="0" smtClean="0"/>
              <a:t> floor, </a:t>
            </a:r>
            <a:r>
              <a:rPr lang="en-US" sz="1200" dirty="0"/>
              <a:t>C</a:t>
            </a:r>
            <a:r>
              <a:rPr lang="en-US" sz="1200" dirty="0" smtClean="0"/>
              <a:t>handramal Complex, Near Police station, Badarpur, ND-44</a:t>
            </a:r>
            <a:endParaRPr lang="en-US" sz="1200" dirty="0"/>
          </a:p>
        </p:txBody>
      </p:sp>
    </p:spTree>
    <p:extLst>
      <p:ext uri="{BB962C8B-B14F-4D97-AF65-F5344CB8AC3E}">
        <p14:creationId xmlns:p14="http://schemas.microsoft.com/office/powerpoint/2010/main" val="287190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308" y="409478"/>
            <a:ext cx="6532043" cy="3508653"/>
          </a:xfrm>
          <a:prstGeom prst="rect">
            <a:avLst/>
          </a:prstGeom>
        </p:spPr>
        <p:txBody>
          <a:bodyPr wrap="square">
            <a:spAutoFit/>
          </a:bodyPr>
          <a:lstStyle/>
          <a:p>
            <a:r>
              <a:rPr lang="en-US" sz="2400" b="1" dirty="0"/>
              <a:t>Learning Outcomes: </a:t>
            </a:r>
            <a:endParaRPr lang="en-US" dirty="0"/>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a:t>Able to Research the company's system, network structure, and possible penetration sites.</a:t>
            </a:r>
          </a:p>
          <a:p>
            <a:pPr marL="285750" indent="-285750" fontAlgn="base">
              <a:buFont typeface="Arial" panose="020B0604020202020204" pitchFamily="34" charset="0"/>
              <a:buChar char="•"/>
            </a:pPr>
            <a:r>
              <a:rPr lang="en-US" dirty="0" smtClean="0"/>
              <a:t>Able </a:t>
            </a:r>
            <a:r>
              <a:rPr lang="en-US" dirty="0"/>
              <a:t>to conduct multiple penetration tests on the system.</a:t>
            </a:r>
          </a:p>
          <a:p>
            <a:pPr marL="285750" indent="-285750" fontAlgn="base">
              <a:buFont typeface="Arial" panose="020B0604020202020204" pitchFamily="34" charset="0"/>
              <a:buChar char="•"/>
            </a:pPr>
            <a:r>
              <a:rPr lang="en-US" dirty="0" smtClean="0"/>
              <a:t>Able </a:t>
            </a:r>
            <a:r>
              <a:rPr lang="en-US" dirty="0"/>
              <a:t>to Identify and record security flaws and breaches.</a:t>
            </a:r>
          </a:p>
          <a:p>
            <a:pPr marL="285750" indent="-285750" fontAlgn="base">
              <a:buFont typeface="Arial" panose="020B0604020202020204" pitchFamily="34" charset="0"/>
              <a:buChar char="•"/>
            </a:pPr>
            <a:r>
              <a:rPr lang="en-US" dirty="0" smtClean="0"/>
              <a:t>Able </a:t>
            </a:r>
            <a:r>
              <a:rPr lang="en-US" dirty="0"/>
              <a:t>to Identify areas of high-level security.</a:t>
            </a:r>
          </a:p>
          <a:p>
            <a:pPr marL="285750" indent="-285750" fontAlgn="base">
              <a:buFont typeface="Arial" panose="020B0604020202020204" pitchFamily="34" charset="0"/>
              <a:buChar char="•"/>
            </a:pPr>
            <a:r>
              <a:rPr lang="en-US" dirty="0" smtClean="0"/>
              <a:t>Able to Review and rate the security network.</a:t>
            </a:r>
          </a:p>
          <a:p>
            <a:pPr marL="285750" indent="-285750" fontAlgn="base">
              <a:buFont typeface="Arial" panose="020B0604020202020204" pitchFamily="34" charset="0"/>
              <a:buChar char="•"/>
            </a:pPr>
            <a:r>
              <a:rPr lang="en-US" dirty="0" smtClean="0"/>
              <a:t>Able to Create suggestions for security upgrades.</a:t>
            </a:r>
          </a:p>
          <a:p>
            <a:pPr marL="285750" indent="-285750" fontAlgn="base">
              <a:buFont typeface="Arial" panose="020B0604020202020204" pitchFamily="34" charset="0"/>
              <a:buChar char="•"/>
            </a:pPr>
            <a:r>
              <a:rPr lang="en-US" dirty="0" smtClean="0"/>
              <a:t>Able </a:t>
            </a:r>
            <a:r>
              <a:rPr lang="en-US" dirty="0"/>
              <a:t>to Compile penetration test reports for the client.</a:t>
            </a:r>
          </a:p>
          <a:p>
            <a:pPr marL="285750" indent="-285750" fontAlgn="base">
              <a:buFont typeface="Arial" panose="020B0604020202020204" pitchFamily="34" charset="0"/>
              <a:buChar char="•"/>
            </a:pPr>
            <a:r>
              <a:rPr lang="en-US" dirty="0" smtClean="0"/>
              <a:t>Able </a:t>
            </a:r>
            <a:r>
              <a:rPr lang="en-US" dirty="0"/>
              <a:t>to Conduct penetration tests once new security features have been implemented.</a:t>
            </a:r>
          </a:p>
        </p:txBody>
      </p:sp>
      <p:sp>
        <p:nvSpPr>
          <p:cNvPr id="5" name="Rectangle 4"/>
          <p:cNvSpPr/>
          <p:nvPr/>
        </p:nvSpPr>
        <p:spPr>
          <a:xfrm>
            <a:off x="-53340" y="378307"/>
            <a:ext cx="6911340" cy="42079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7499" y="5036366"/>
            <a:ext cx="5070427" cy="938719"/>
          </a:xfrm>
          <a:prstGeom prst="rect">
            <a:avLst/>
          </a:prstGeom>
          <a:noFill/>
        </p:spPr>
        <p:txBody>
          <a:bodyPr wrap="none" rtlCol="0">
            <a:spAutoFit/>
          </a:bodyPr>
          <a:lstStyle/>
          <a:p>
            <a:r>
              <a:rPr lang="en-US" sz="2400" b="1" dirty="0"/>
              <a:t>Minimum Eligibility </a:t>
            </a:r>
            <a:r>
              <a:rPr lang="en-US" sz="2400" b="1" dirty="0" smtClean="0"/>
              <a:t>Criteria</a:t>
            </a:r>
            <a:endParaRPr lang="en-US" sz="2400" b="1" dirty="0"/>
          </a:p>
          <a:p>
            <a:r>
              <a:rPr lang="en-US" sz="1100" b="1" dirty="0"/>
              <a:t>    </a:t>
            </a:r>
            <a:r>
              <a:rPr lang="en-US" sz="1050" dirty="0"/>
              <a:t> </a:t>
            </a:r>
            <a:endParaRPr lang="en-US" sz="1050" dirty="0" smtClean="0"/>
          </a:p>
          <a:p>
            <a:r>
              <a:rPr lang="en-US" sz="2000" dirty="0"/>
              <a:t> </a:t>
            </a:r>
            <a:r>
              <a:rPr lang="en-US" sz="2000" dirty="0" smtClean="0"/>
              <a:t>     </a:t>
            </a:r>
            <a:r>
              <a:rPr lang="en-US" sz="2000" b="1" dirty="0" smtClean="0"/>
              <a:t>Academic </a:t>
            </a:r>
            <a:r>
              <a:rPr lang="en-US" sz="2000" b="1" dirty="0"/>
              <a:t>Qualification</a:t>
            </a:r>
            <a:r>
              <a:rPr lang="en-US" sz="2000" dirty="0"/>
              <a:t>	:  </a:t>
            </a:r>
            <a:r>
              <a:rPr lang="en-US" sz="2000" dirty="0" smtClean="0"/>
              <a:t>10</a:t>
            </a:r>
            <a:r>
              <a:rPr lang="en-US" sz="2000" baseline="30000" dirty="0" smtClean="0"/>
              <a:t>th</a:t>
            </a:r>
            <a:r>
              <a:rPr lang="en-US" sz="2000" dirty="0" smtClean="0"/>
              <a:t> pass</a:t>
            </a:r>
          </a:p>
        </p:txBody>
      </p:sp>
      <p:sp>
        <p:nvSpPr>
          <p:cNvPr id="8" name="Rectangle 7"/>
          <p:cNvSpPr/>
          <p:nvPr/>
        </p:nvSpPr>
        <p:spPr>
          <a:xfrm>
            <a:off x="-53340" y="3996499"/>
            <a:ext cx="69113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 y="5088075"/>
            <a:ext cx="69113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499" y="3949302"/>
            <a:ext cx="3877985" cy="1138773"/>
          </a:xfrm>
          <a:prstGeom prst="rect">
            <a:avLst/>
          </a:prstGeom>
          <a:noFill/>
        </p:spPr>
        <p:txBody>
          <a:bodyPr wrap="none" rtlCol="0">
            <a:spAutoFit/>
          </a:bodyPr>
          <a:lstStyle/>
          <a:p>
            <a:r>
              <a:rPr lang="en-US" sz="2400" b="1" dirty="0" smtClean="0"/>
              <a:t>Course Duration</a:t>
            </a:r>
            <a:r>
              <a:rPr lang="en-US" sz="2800" b="1" dirty="0" smtClean="0"/>
              <a:t> </a:t>
            </a:r>
            <a:r>
              <a:rPr lang="en-US" sz="2000" b="1" dirty="0" smtClean="0"/>
              <a:t> </a:t>
            </a:r>
          </a:p>
          <a:p>
            <a:r>
              <a:rPr lang="en-US" sz="2000" b="1" dirty="0" smtClean="0"/>
              <a:t>     </a:t>
            </a:r>
          </a:p>
          <a:p>
            <a:r>
              <a:rPr lang="en-US" sz="2000" b="1" dirty="0"/>
              <a:t>	</a:t>
            </a:r>
            <a:r>
              <a:rPr lang="en-US" sz="2000" b="1" dirty="0" smtClean="0"/>
              <a:t>	</a:t>
            </a:r>
            <a:r>
              <a:rPr lang="en-US" sz="1600" b="1" dirty="0"/>
              <a:t>		</a:t>
            </a:r>
            <a:endParaRPr lang="en-US" sz="1600" b="1" dirty="0" smtClean="0"/>
          </a:p>
        </p:txBody>
      </p:sp>
      <p:sp>
        <p:nvSpPr>
          <p:cNvPr id="11" name="TextBox 10"/>
          <p:cNvSpPr txBox="1"/>
          <p:nvPr/>
        </p:nvSpPr>
        <p:spPr>
          <a:xfrm>
            <a:off x="188817" y="4344658"/>
            <a:ext cx="4339131" cy="507831"/>
          </a:xfrm>
          <a:prstGeom prst="rect">
            <a:avLst/>
          </a:prstGeom>
          <a:noFill/>
        </p:spPr>
        <p:txBody>
          <a:bodyPr wrap="square" rtlCol="0">
            <a:spAutoFit/>
          </a:bodyPr>
          <a:lstStyle/>
          <a:p>
            <a:pPr>
              <a:lnSpc>
                <a:spcPct val="150000"/>
              </a:lnSpc>
            </a:pPr>
            <a:r>
              <a:rPr lang="en-US" b="1" dirty="0" smtClean="0"/>
              <a:t>3 </a:t>
            </a:r>
            <a:r>
              <a:rPr lang="en-US" dirty="0" smtClean="0"/>
              <a:t>months, 90 hr </a:t>
            </a:r>
            <a:endParaRPr lang="en-US" dirty="0" smtClean="0"/>
          </a:p>
        </p:txBody>
      </p:sp>
    </p:spTree>
    <p:extLst>
      <p:ext uri="{BB962C8B-B14F-4D97-AF65-F5344CB8AC3E}">
        <p14:creationId xmlns:p14="http://schemas.microsoft.com/office/powerpoint/2010/main" val="733475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980296270"/>
              </p:ext>
            </p:extLst>
          </p:nvPr>
        </p:nvGraphicFramePr>
        <p:xfrm>
          <a:off x="379327" y="901085"/>
          <a:ext cx="6332758" cy="9453367"/>
        </p:xfrm>
        <a:graphic>
          <a:graphicData uri="http://schemas.openxmlformats.org/drawingml/2006/table">
            <a:tbl>
              <a:tblPr>
                <a:tableStyleId>{BDBED569-4797-4DF1-A0F4-6AAB3CD982D8}</a:tableStyleId>
              </a:tblPr>
              <a:tblGrid>
                <a:gridCol w="620698"/>
                <a:gridCol w="4476453"/>
                <a:gridCol w="1235607"/>
              </a:tblGrid>
              <a:tr h="0">
                <a:tc>
                  <a:txBody>
                    <a:bodyPr/>
                    <a:lstStyle/>
                    <a:p>
                      <a:pPr algn="ctr" fontAlgn="b"/>
                      <a:r>
                        <a:rPr lang="en-US" sz="2400" u="none" strike="noStrike" dirty="0">
                          <a:solidFill>
                            <a:schemeClr val="tx1"/>
                          </a:solidFill>
                          <a:effectLst/>
                        </a:rPr>
                        <a:t>S. No  </a:t>
                      </a:r>
                      <a:endParaRPr lang="en-US" sz="24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3200" u="none" strike="noStrike" dirty="0" smtClean="0">
                          <a:solidFill>
                            <a:schemeClr val="tx1"/>
                          </a:solidFill>
                          <a:effectLst/>
                        </a:rPr>
                        <a:t>Topics</a:t>
                      </a:r>
                      <a:endParaRPr lang="en-US" sz="32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2400" u="none" strike="noStrike" dirty="0">
                          <a:solidFill>
                            <a:schemeClr val="tx1"/>
                          </a:solidFill>
                          <a:effectLst/>
                        </a:rPr>
                        <a:t>No. of Hours </a:t>
                      </a:r>
                      <a:endParaRPr lang="en-US" sz="2400" b="0" i="0" u="none" strike="noStrike" dirty="0">
                        <a:solidFill>
                          <a:schemeClr val="tx1"/>
                        </a:solidFill>
                        <a:effectLst/>
                        <a:latin typeface="Calibri" panose="020F0502020204030204" pitchFamily="34" charset="0"/>
                      </a:endParaRPr>
                    </a:p>
                  </a:txBody>
                  <a:tcPr marL="4621" marR="4621" marT="4621" marB="0" anchor="ctr"/>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1" i="0" u="none" strike="noStrike" baseline="0" dirty="0" smtClean="0">
                          <a:solidFill>
                            <a:srgbClr val="FF0000"/>
                          </a:solidFill>
                          <a:effectLst/>
                          <a:latin typeface="Calibri" panose="020F0502020204030204" pitchFamily="34" charset="0"/>
                        </a:rPr>
                        <a:t> Certified Ethical Hacking ( CEH )</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u="none" strike="noStrike" dirty="0" smtClean="0">
                          <a:solidFill>
                            <a:schemeClr val="tx1"/>
                          </a:solidFill>
                          <a:effectLst/>
                        </a:rPr>
                        <a:t>1</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Introduction To Ethical Hacking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2</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2</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Footprinting And Reconnaissance</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2</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Scanning Networks</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Enumeration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2</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5</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Vulnerability</a:t>
                      </a:r>
                      <a:r>
                        <a:rPr lang="en-US" sz="2400" b="0" i="0" u="none" strike="noStrike" baseline="0" dirty="0" smtClean="0">
                          <a:solidFill>
                            <a:schemeClr val="tx1"/>
                          </a:solidFill>
                          <a:effectLst/>
                          <a:latin typeface="Calibri" panose="020F0502020204030204" pitchFamily="34" charset="0"/>
                        </a:rPr>
                        <a:t> Analysis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1</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6</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System Hacking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7</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Malware Threats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8</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Sniffing</a:t>
                      </a:r>
                      <a:r>
                        <a:rPr lang="en-US" sz="2400" b="0" i="0" u="none" strike="noStrike" baseline="0" dirty="0" smtClean="0">
                          <a:solidFill>
                            <a:schemeClr val="tx1"/>
                          </a:solidFill>
                          <a:effectLst/>
                          <a:latin typeface="Calibri" panose="020F0502020204030204" pitchFamily="34" charset="0"/>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9</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Social Engineering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10</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Denial of Service</a:t>
                      </a:r>
                      <a:r>
                        <a:rPr lang="en-US" sz="2400" b="0" i="0" u="none" strike="noStrike" baseline="0" dirty="0" smtClean="0">
                          <a:solidFill>
                            <a:schemeClr val="tx1"/>
                          </a:solidFill>
                          <a:effectLst/>
                          <a:latin typeface="Calibri" panose="020F0502020204030204" pitchFamily="34" charset="0"/>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11</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Session Hacking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12</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Evading IDS,</a:t>
                      </a:r>
                      <a:r>
                        <a:rPr lang="en-US" sz="2400" b="0" i="0" u="none" strike="noStrike" baseline="0" dirty="0" smtClean="0">
                          <a:solidFill>
                            <a:schemeClr val="tx1"/>
                          </a:solidFill>
                          <a:effectLst/>
                          <a:latin typeface="Calibri" panose="020F0502020204030204" pitchFamily="34" charset="0"/>
                        </a:rPr>
                        <a:t> Firewalls, and Honeypots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13</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Hacking</a:t>
                      </a:r>
                      <a:r>
                        <a:rPr lang="en-US" sz="2400" b="0" i="0" u="none" strike="noStrike" baseline="0" dirty="0" smtClean="0">
                          <a:solidFill>
                            <a:schemeClr val="tx1"/>
                          </a:solidFill>
                          <a:effectLst/>
                          <a:latin typeface="Calibri" panose="020F0502020204030204" pitchFamily="34" charset="0"/>
                        </a:rPr>
                        <a:t> Web Servers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14</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Hacking Web</a:t>
                      </a:r>
                      <a:r>
                        <a:rPr lang="en-US" sz="2400" b="0" i="0" u="none" strike="noStrike" baseline="0" dirty="0" smtClean="0">
                          <a:solidFill>
                            <a:schemeClr val="tx1"/>
                          </a:solidFill>
                          <a:effectLst/>
                          <a:latin typeface="Calibri" panose="020F0502020204030204" pitchFamily="34" charset="0"/>
                        </a:rPr>
                        <a:t> Applications</a:t>
                      </a: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15</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SQL Injection</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16</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Hacking Wireless Networks</a:t>
                      </a:r>
                      <a:r>
                        <a:rPr lang="en-US" sz="2400" b="0" i="0" u="none" strike="noStrike" baseline="0" dirty="0" smtClean="0">
                          <a:solidFill>
                            <a:schemeClr val="tx1"/>
                          </a:solidFill>
                          <a:effectLst/>
                          <a:latin typeface="Calibri" panose="020F0502020204030204" pitchFamily="34" charset="0"/>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17</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Hacking Mobile</a:t>
                      </a:r>
                      <a:r>
                        <a:rPr lang="en-US" sz="2400" b="0" i="0" u="none" strike="noStrike" baseline="0" dirty="0" smtClean="0">
                          <a:solidFill>
                            <a:schemeClr val="tx1"/>
                          </a:solidFill>
                          <a:effectLst/>
                          <a:latin typeface="Calibri" panose="020F0502020204030204" pitchFamily="34" charset="0"/>
                        </a:rPr>
                        <a:t> Platforms</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18</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Lot Hacking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19</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Cloud Computing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9525" marR="9525" marT="9525" marB="0" anchor="b"/>
                </a:tc>
              </a:tr>
            </a:tbl>
          </a:graphicData>
        </a:graphic>
      </p:graphicFrame>
      <p:sp>
        <p:nvSpPr>
          <p:cNvPr id="14" name="Rectangle 13"/>
          <p:cNvSpPr/>
          <p:nvPr/>
        </p:nvSpPr>
        <p:spPr>
          <a:xfrm>
            <a:off x="0" y="264330"/>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7794" y="238926"/>
            <a:ext cx="2373855" cy="830997"/>
          </a:xfrm>
          <a:prstGeom prst="rect">
            <a:avLst/>
          </a:prstGeom>
          <a:noFill/>
        </p:spPr>
        <p:txBody>
          <a:bodyPr wrap="none" rtlCol="0">
            <a:spAutoFit/>
          </a:bodyPr>
          <a:lstStyle/>
          <a:p>
            <a:r>
              <a:rPr lang="en-US" sz="2400" b="1" dirty="0" smtClean="0"/>
              <a:t>Course Content : </a:t>
            </a:r>
            <a:endParaRPr lang="en-US" sz="2400" b="1" dirty="0"/>
          </a:p>
          <a:p>
            <a:endParaRPr lang="en-US" sz="2400" dirty="0"/>
          </a:p>
        </p:txBody>
      </p:sp>
    </p:spTree>
    <p:extLst>
      <p:ext uri="{BB962C8B-B14F-4D97-AF65-F5344CB8AC3E}">
        <p14:creationId xmlns:p14="http://schemas.microsoft.com/office/powerpoint/2010/main" val="86265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613762870"/>
              </p:ext>
            </p:extLst>
          </p:nvPr>
        </p:nvGraphicFramePr>
        <p:xfrm>
          <a:off x="204229" y="278515"/>
          <a:ext cx="6478673" cy="4852024"/>
        </p:xfrm>
        <a:graphic>
          <a:graphicData uri="http://schemas.openxmlformats.org/drawingml/2006/table">
            <a:tbl>
              <a:tblPr>
                <a:tableStyleId>{BDBED569-4797-4DF1-A0F4-6AAB3CD982D8}</a:tableStyleId>
              </a:tblPr>
              <a:tblGrid>
                <a:gridCol w="634999"/>
                <a:gridCol w="4579597"/>
                <a:gridCol w="1264077"/>
              </a:tblGrid>
              <a:tr h="0">
                <a:tc>
                  <a:txBody>
                    <a:bodyPr/>
                    <a:lstStyle/>
                    <a:p>
                      <a:pPr algn="ctr" fontAlgn="b"/>
                      <a:r>
                        <a:rPr lang="en-US" sz="2400" u="none" strike="noStrike" dirty="0">
                          <a:solidFill>
                            <a:schemeClr val="tx1"/>
                          </a:solidFill>
                          <a:effectLst/>
                        </a:rPr>
                        <a:t>S. No  </a:t>
                      </a:r>
                      <a:endParaRPr lang="en-US" sz="24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3200" u="none" strike="noStrike" dirty="0" smtClean="0">
                          <a:solidFill>
                            <a:schemeClr val="tx1"/>
                          </a:solidFill>
                          <a:effectLst/>
                        </a:rPr>
                        <a:t>Topics</a:t>
                      </a:r>
                      <a:endParaRPr lang="en-US" sz="32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2400" u="none" strike="noStrike" dirty="0">
                          <a:solidFill>
                            <a:schemeClr val="tx1"/>
                          </a:solidFill>
                          <a:effectLst/>
                        </a:rPr>
                        <a:t>No. of Hours </a:t>
                      </a:r>
                      <a:endParaRPr lang="en-US" sz="2400" b="0" i="0" u="none" strike="noStrike" dirty="0">
                        <a:solidFill>
                          <a:schemeClr val="tx1"/>
                        </a:solidFill>
                        <a:effectLst/>
                        <a:latin typeface="Calibri" panose="020F0502020204030204" pitchFamily="34" charset="0"/>
                      </a:endParaRPr>
                    </a:p>
                  </a:txBody>
                  <a:tcPr marL="4621" marR="4621" marT="4621" marB="0" anchor="ctr"/>
                </a:tc>
              </a:tr>
              <a:tr h="419799">
                <a:tc>
                  <a:txBody>
                    <a:bodyPr/>
                    <a:lstStyle/>
                    <a:p>
                      <a:pPr algn="ctr" fontAlgn="b"/>
                      <a:r>
                        <a:rPr lang="en-US" sz="2400" b="0" i="0" u="none" strike="noStrike" dirty="0" smtClean="0">
                          <a:solidFill>
                            <a:schemeClr val="tx1"/>
                          </a:solidFill>
                          <a:effectLst/>
                          <a:latin typeface="Calibri" panose="020F0502020204030204" pitchFamily="34" charset="0"/>
                        </a:rPr>
                        <a:t>20</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800" b="0" i="0" u="none" strike="noStrike" baseline="0" dirty="0" smtClean="0">
                          <a:solidFill>
                            <a:schemeClr val="tx1"/>
                          </a:solidFill>
                          <a:effectLst/>
                          <a:latin typeface="Calibri" panose="020F0502020204030204" pitchFamily="34" charset="0"/>
                        </a:rPr>
                        <a:t> Crptography </a:t>
                      </a:r>
                      <a:endParaRPr lang="en-US" sz="28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a:r>
                        <a:rPr lang="en-US" sz="2400" dirty="0" smtClean="0"/>
                        <a:t>4</a:t>
                      </a:r>
                      <a:endParaRPr lang="en-US" sz="2400" dirty="0"/>
                    </a:p>
                  </a:txBody>
                  <a:tcPr marL="9525" marR="9525" marT="9525" marB="0" anchor="b"/>
                </a:tc>
              </a:tr>
              <a:tr h="419799">
                <a:tc>
                  <a:txBody>
                    <a:bodyPr/>
                    <a:lstStyle/>
                    <a:p>
                      <a:endParaRPr lang="en-US" dirty="0"/>
                    </a:p>
                  </a:txBody>
                  <a:tcPr marL="4621" marR="4621" marT="4621" marB="0" anchor="b"/>
                </a:tc>
                <a:tc>
                  <a:txBody>
                    <a:bodyPr/>
                    <a:lstStyle/>
                    <a:p>
                      <a:r>
                        <a:rPr lang="en-US" sz="2400" b="1" dirty="0" smtClean="0">
                          <a:solidFill>
                            <a:srgbClr val="FF0000"/>
                          </a:solidFill>
                        </a:rPr>
                        <a:t> Python</a:t>
                      </a:r>
                      <a:r>
                        <a:rPr lang="en-US" sz="2400" b="1" baseline="0" dirty="0" smtClean="0">
                          <a:solidFill>
                            <a:srgbClr val="FF0000"/>
                          </a:solidFill>
                        </a:rPr>
                        <a:t> Training in Ethical Hacking </a:t>
                      </a:r>
                      <a:endParaRPr lang="en-US" sz="2400" b="1" dirty="0">
                        <a:solidFill>
                          <a:srgbClr val="FF0000"/>
                        </a:solidFill>
                      </a:endParaRPr>
                    </a:p>
                  </a:txBody>
                  <a:tcPr marL="9525" marR="9525" marT="9525" marB="0" anchor="b"/>
                </a:tc>
                <a:tc>
                  <a:txBody>
                    <a:bodyPr/>
                    <a:lstStyle/>
                    <a:p>
                      <a:endParaRPr lang="en-US" sz="2400" dirty="0"/>
                    </a:p>
                  </a:txBody>
                  <a:tcPr marL="9525" marR="9525" marT="9525" marB="0" anchor="b"/>
                </a:tc>
              </a:tr>
              <a:tr h="419799">
                <a:tc>
                  <a:txBody>
                    <a:bodyPr/>
                    <a:lstStyle/>
                    <a:p>
                      <a:endParaRPr lang="en-US" dirty="0"/>
                    </a:p>
                  </a:txBody>
                  <a:tcPr marL="4621" marR="4621" marT="4621" marB="0" anchor="b"/>
                </a:tc>
                <a:tc>
                  <a:txBody>
                    <a:bodyPr/>
                    <a:lstStyle/>
                    <a:p>
                      <a:r>
                        <a:rPr lang="en-US" sz="2400" dirty="0" smtClean="0"/>
                        <a:t> Module 2.1 </a:t>
                      </a:r>
                      <a:endParaRPr lang="en-US" sz="2400" dirty="0"/>
                    </a:p>
                  </a:txBody>
                  <a:tcPr marL="9525" marR="9525" marT="9525" marB="0" anchor="b"/>
                </a:tc>
                <a:tc>
                  <a:txBody>
                    <a:bodyPr/>
                    <a:lstStyle/>
                    <a:p>
                      <a:pPr algn="ctr"/>
                      <a:r>
                        <a:rPr lang="en-US" sz="2400" dirty="0" smtClean="0"/>
                        <a:t> </a:t>
                      </a:r>
                      <a:r>
                        <a:rPr lang="en-US" sz="2400" dirty="0" smtClean="0"/>
                        <a:t>3</a:t>
                      </a:r>
                      <a:endParaRPr lang="en-US" sz="2400" dirty="0"/>
                    </a:p>
                  </a:txBody>
                  <a:tcPr marL="9525" marR="9525" marT="9525" marB="0" anchor="b"/>
                </a:tc>
              </a:tr>
              <a:tr h="419799">
                <a:tc>
                  <a:txBody>
                    <a:bodyPr/>
                    <a:lstStyle/>
                    <a:p>
                      <a:endParaRPr lang="en-US" sz="2400"/>
                    </a:p>
                  </a:txBody>
                  <a:tcPr marL="4621" marR="4621" marT="4621" marB="0" anchor="b"/>
                </a:tc>
                <a:tc>
                  <a:txBody>
                    <a:bodyPr/>
                    <a:lstStyle/>
                    <a:p>
                      <a:r>
                        <a:rPr lang="en-US" sz="2400" dirty="0" smtClean="0"/>
                        <a:t> Module</a:t>
                      </a:r>
                      <a:r>
                        <a:rPr lang="en-US" sz="2400" baseline="0" dirty="0" smtClean="0"/>
                        <a:t> 2.2</a:t>
                      </a:r>
                      <a:endParaRPr lang="en-US" sz="2400" dirty="0"/>
                    </a:p>
                  </a:txBody>
                  <a:tcPr marL="9525" marR="9525" marT="9525" marB="0" anchor="b"/>
                </a:tc>
                <a:tc>
                  <a:txBody>
                    <a:bodyPr/>
                    <a:lstStyle/>
                    <a:p>
                      <a:pPr algn="ctr"/>
                      <a:r>
                        <a:rPr lang="en-US" sz="2400" dirty="0" smtClean="0"/>
                        <a:t> </a:t>
                      </a:r>
                      <a:r>
                        <a:rPr lang="en-US" sz="2400" dirty="0" smtClean="0"/>
                        <a:t>4</a:t>
                      </a:r>
                      <a:endParaRPr lang="en-US" sz="2400" dirty="0"/>
                    </a:p>
                  </a:txBody>
                  <a:tcPr marL="9525" marR="9525" marT="9525" marB="0" anchor="b"/>
                </a:tc>
              </a:tr>
              <a:tr h="419799">
                <a:tc>
                  <a:txBody>
                    <a:bodyPr/>
                    <a:lstStyle/>
                    <a:p>
                      <a:endParaRPr lang="en-US" sz="2400"/>
                    </a:p>
                  </a:txBody>
                  <a:tcPr marL="4621" marR="4621" marT="4621" marB="0" anchor="b"/>
                </a:tc>
                <a:tc>
                  <a:txBody>
                    <a:bodyPr/>
                    <a:lstStyle/>
                    <a:p>
                      <a:r>
                        <a:rPr lang="en-US" sz="2400" dirty="0" smtClean="0"/>
                        <a:t> Module</a:t>
                      </a:r>
                      <a:r>
                        <a:rPr lang="en-US" sz="2400" baseline="0" dirty="0" smtClean="0"/>
                        <a:t> 2.3</a:t>
                      </a:r>
                      <a:r>
                        <a:rPr lang="en-US" sz="2400" dirty="0" smtClean="0"/>
                        <a:t> </a:t>
                      </a:r>
                      <a:endParaRPr lang="en-US" sz="2400" dirty="0"/>
                    </a:p>
                  </a:txBody>
                  <a:tcPr marL="9525" marR="9525" marT="9525" marB="0" anchor="b"/>
                </a:tc>
                <a:tc>
                  <a:txBody>
                    <a:bodyPr/>
                    <a:lstStyle/>
                    <a:p>
                      <a:pPr algn="ctr"/>
                      <a:r>
                        <a:rPr lang="en-US" sz="2400" dirty="0" smtClean="0"/>
                        <a:t> </a:t>
                      </a:r>
                      <a:r>
                        <a:rPr lang="en-US" sz="2400" dirty="0" smtClean="0"/>
                        <a:t>4</a:t>
                      </a:r>
                      <a:endParaRPr lang="en-US" sz="2400" dirty="0"/>
                    </a:p>
                  </a:txBody>
                  <a:tcPr marL="9525" marR="9525" marT="9525" marB="0" anchor="b"/>
                </a:tc>
              </a:tr>
              <a:tr h="419799">
                <a:tc>
                  <a:txBody>
                    <a:bodyPr/>
                    <a:lstStyle/>
                    <a:p>
                      <a:endParaRPr lang="en-US" sz="2400"/>
                    </a:p>
                  </a:txBody>
                  <a:tcPr marL="4621" marR="4621" marT="4621" marB="0" anchor="b"/>
                </a:tc>
                <a:tc>
                  <a:txBody>
                    <a:bodyPr/>
                    <a:lstStyle/>
                    <a:p>
                      <a:r>
                        <a:rPr lang="en-US" sz="2400" dirty="0" smtClean="0"/>
                        <a:t> Module 2.4 </a:t>
                      </a:r>
                      <a:endParaRPr lang="en-US" sz="2400" dirty="0"/>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 4</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endParaRPr lang="en-US" sz="2400"/>
                    </a:p>
                  </a:txBody>
                  <a:tcPr marL="4621" marR="4621" marT="4621" marB="0" anchor="b"/>
                </a:tc>
                <a:tc>
                  <a:txBody>
                    <a:bodyPr/>
                    <a:lstStyle/>
                    <a:p>
                      <a:r>
                        <a:rPr lang="en-US" sz="2400" dirty="0" smtClean="0"/>
                        <a:t> Module</a:t>
                      </a:r>
                      <a:r>
                        <a:rPr lang="en-US" sz="2400" baseline="0" dirty="0" smtClean="0"/>
                        <a:t> 2.5</a:t>
                      </a:r>
                      <a:r>
                        <a:rPr lang="en-US" sz="2400" dirty="0" smtClean="0"/>
                        <a:t> </a:t>
                      </a:r>
                      <a:endParaRPr lang="en-US" sz="2400" dirty="0"/>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 3</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endParaRPr lang="en-US" sz="2400"/>
                    </a:p>
                  </a:txBody>
                  <a:tcPr marL="4621" marR="4621" marT="4621" marB="0" anchor="b"/>
                </a:tc>
                <a:tc>
                  <a:txBody>
                    <a:bodyPr/>
                    <a:lstStyle/>
                    <a:p>
                      <a:r>
                        <a:rPr lang="en-US" sz="2400" dirty="0" smtClean="0"/>
                        <a:t> Module</a:t>
                      </a:r>
                      <a:r>
                        <a:rPr lang="en-US" sz="2400" baseline="0" dirty="0" smtClean="0"/>
                        <a:t> 2.6</a:t>
                      </a:r>
                      <a:r>
                        <a:rPr lang="en-US" sz="2400" dirty="0" smtClean="0"/>
                        <a:t> </a:t>
                      </a:r>
                      <a:endParaRPr lang="en-US" sz="2400" dirty="0"/>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 2</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endParaRPr lang="en-US" sz="2400"/>
                    </a:p>
                  </a:txBody>
                  <a:tcPr marL="4621" marR="4621" marT="4621" marB="0" anchor="b"/>
                </a:tc>
                <a:tc>
                  <a:txBody>
                    <a:bodyPr/>
                    <a:lstStyle/>
                    <a:p>
                      <a:pPr algn="ctr"/>
                      <a:r>
                        <a:rPr lang="en-US" sz="2400" dirty="0" smtClean="0"/>
                        <a:t> Total</a:t>
                      </a:r>
                      <a:r>
                        <a:rPr lang="en-US" sz="2400" baseline="0" dirty="0" smtClean="0"/>
                        <a:t> </a:t>
                      </a:r>
                      <a:endParaRPr lang="en-US" sz="2400" dirty="0"/>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90</a:t>
                      </a:r>
                      <a:endParaRPr lang="en-US" sz="2400" b="0" i="0" u="none" strike="noStrike" dirty="0">
                        <a:solidFill>
                          <a:schemeClr val="tx1"/>
                        </a:solidFill>
                        <a:effectLst/>
                        <a:latin typeface="Calibri" panose="020F0502020204030204" pitchFamily="34" charset="0"/>
                      </a:endParaRPr>
                    </a:p>
                  </a:txBody>
                  <a:tcPr marL="9525" marR="9525" marT="9525" marB="0" anchor="b"/>
                </a:tc>
              </a:tr>
            </a:tbl>
          </a:graphicData>
        </a:graphic>
      </p:graphicFrame>
      <p:sp>
        <p:nvSpPr>
          <p:cNvPr id="11" name="Rectangle 10"/>
          <p:cNvSpPr/>
          <p:nvPr/>
        </p:nvSpPr>
        <p:spPr>
          <a:xfrm>
            <a:off x="0" y="5581431"/>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6169" y="5554552"/>
            <a:ext cx="4837350" cy="461665"/>
          </a:xfrm>
          <a:prstGeom prst="rect">
            <a:avLst/>
          </a:prstGeom>
          <a:noFill/>
        </p:spPr>
        <p:txBody>
          <a:bodyPr wrap="none" rtlCol="0">
            <a:spAutoFit/>
          </a:bodyPr>
          <a:lstStyle/>
          <a:p>
            <a:r>
              <a:rPr lang="en-US" sz="2400" b="1" dirty="0" smtClean="0"/>
              <a:t>Introduction to Ethical Hacking </a:t>
            </a:r>
            <a:endParaRPr lang="en-US" sz="2400" b="1" dirty="0"/>
          </a:p>
        </p:txBody>
      </p:sp>
      <p:sp>
        <p:nvSpPr>
          <p:cNvPr id="16" name="TextBox 15"/>
          <p:cNvSpPr txBox="1"/>
          <p:nvPr/>
        </p:nvSpPr>
        <p:spPr>
          <a:xfrm>
            <a:off x="462064" y="6043096"/>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Information Security Overview</a:t>
            </a:r>
          </a:p>
          <a:p>
            <a:pPr marL="285750" indent="-285750">
              <a:buFont typeface="Arial" panose="020B0604020202020204" pitchFamily="34" charset="0"/>
              <a:buChar char="•"/>
            </a:pPr>
            <a:r>
              <a:rPr lang="en-US" dirty="0"/>
              <a:t>Information Security Threats and Attack Vectors</a:t>
            </a:r>
          </a:p>
          <a:p>
            <a:pPr marL="285750" indent="-285750">
              <a:buFont typeface="Arial" panose="020B0604020202020204" pitchFamily="34" charset="0"/>
              <a:buChar char="•"/>
            </a:pPr>
            <a:r>
              <a:rPr lang="en-US" dirty="0"/>
              <a:t>Hacking Concept</a:t>
            </a:r>
          </a:p>
          <a:p>
            <a:pPr marL="285750" indent="-285750">
              <a:buFont typeface="Arial" panose="020B0604020202020204" pitchFamily="34" charset="0"/>
              <a:buChar char="•"/>
            </a:pPr>
            <a:r>
              <a:rPr lang="en-US" dirty="0"/>
              <a:t>Ethical Hacking Concept</a:t>
            </a:r>
          </a:p>
          <a:p>
            <a:pPr marL="285750" indent="-285750">
              <a:buFont typeface="Arial" panose="020B0604020202020204" pitchFamily="34" charset="0"/>
              <a:buChar char="•"/>
            </a:pPr>
            <a:r>
              <a:rPr lang="en-US" dirty="0"/>
              <a:t>Information Security Controls</a:t>
            </a:r>
          </a:p>
          <a:p>
            <a:pPr marL="285750" indent="-285750">
              <a:buFont typeface="Arial" panose="020B0604020202020204" pitchFamily="34" charset="0"/>
              <a:buChar char="•"/>
            </a:pPr>
            <a:r>
              <a:rPr lang="en-US" dirty="0"/>
              <a:t>Penetration Testing Concept</a:t>
            </a:r>
          </a:p>
          <a:p>
            <a:pPr marL="285750" indent="-285750">
              <a:buFont typeface="Arial" panose="020B0604020202020204" pitchFamily="34" charset="0"/>
              <a:buChar char="•"/>
            </a:pPr>
            <a:r>
              <a:rPr lang="en-US" dirty="0"/>
              <a:t>Information Security Law and Standards</a:t>
            </a:r>
          </a:p>
        </p:txBody>
      </p:sp>
      <p:sp>
        <p:nvSpPr>
          <p:cNvPr id="23" name="Rectangle 22"/>
          <p:cNvSpPr/>
          <p:nvPr/>
        </p:nvSpPr>
        <p:spPr>
          <a:xfrm>
            <a:off x="0" y="8225919"/>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6169" y="8199040"/>
            <a:ext cx="5097806" cy="461665"/>
          </a:xfrm>
          <a:prstGeom prst="rect">
            <a:avLst/>
          </a:prstGeom>
          <a:noFill/>
        </p:spPr>
        <p:txBody>
          <a:bodyPr wrap="none" rtlCol="0">
            <a:spAutoFit/>
          </a:bodyPr>
          <a:lstStyle/>
          <a:p>
            <a:r>
              <a:rPr lang="en-US" sz="2400" b="1" dirty="0" smtClean="0"/>
              <a:t>Footprinting and Reconnaissance </a:t>
            </a:r>
            <a:endParaRPr lang="en-US" sz="2400" b="1" dirty="0"/>
          </a:p>
        </p:txBody>
      </p:sp>
      <p:sp>
        <p:nvSpPr>
          <p:cNvPr id="25" name="TextBox 24"/>
          <p:cNvSpPr txBox="1"/>
          <p:nvPr/>
        </p:nvSpPr>
        <p:spPr>
          <a:xfrm>
            <a:off x="462064" y="8752962"/>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Footprinting Concepts</a:t>
            </a:r>
          </a:p>
          <a:p>
            <a:pPr marL="285750" indent="-285750">
              <a:buFont typeface="Arial" panose="020B0604020202020204" pitchFamily="34" charset="0"/>
              <a:buChar char="•"/>
            </a:pPr>
            <a:r>
              <a:rPr lang="en-US" dirty="0"/>
              <a:t>Footprinting through Search</a:t>
            </a:r>
          </a:p>
          <a:p>
            <a:pPr marL="285750" indent="-285750">
              <a:buFont typeface="Arial" panose="020B0604020202020204" pitchFamily="34" charset="0"/>
              <a:buChar char="•"/>
            </a:pPr>
            <a:r>
              <a:rPr lang="en-US" dirty="0"/>
              <a:t>Engines</a:t>
            </a:r>
          </a:p>
          <a:p>
            <a:pPr marL="285750" indent="-285750">
              <a:buFont typeface="Arial" panose="020B0604020202020204" pitchFamily="34" charset="0"/>
              <a:buChar char="•"/>
            </a:pPr>
            <a:r>
              <a:rPr lang="en-US" dirty="0"/>
              <a:t>Footprinting through Web Services</a:t>
            </a:r>
          </a:p>
          <a:p>
            <a:pPr marL="285750" indent="-285750">
              <a:buFont typeface="Arial" panose="020B0604020202020204" pitchFamily="34" charset="0"/>
              <a:buChar char="•"/>
            </a:pPr>
            <a:r>
              <a:rPr lang="en-US" dirty="0"/>
              <a:t>Footprinting through Social</a:t>
            </a:r>
          </a:p>
          <a:p>
            <a:pPr marL="285750" indent="-285750">
              <a:buFont typeface="Arial" panose="020B0604020202020204" pitchFamily="34" charset="0"/>
              <a:buChar char="•"/>
            </a:pPr>
            <a:r>
              <a:rPr lang="en-US" dirty="0"/>
              <a:t>Networking Sites</a:t>
            </a:r>
          </a:p>
        </p:txBody>
      </p:sp>
    </p:spTree>
    <p:extLst>
      <p:ext uri="{BB962C8B-B14F-4D97-AF65-F5344CB8AC3E}">
        <p14:creationId xmlns:p14="http://schemas.microsoft.com/office/powerpoint/2010/main" val="116605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064" y="92313"/>
            <a:ext cx="5933872"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Website Footprinting</a:t>
            </a:r>
          </a:p>
          <a:p>
            <a:pPr marL="285750" indent="-285750">
              <a:buFont typeface="Arial" panose="020B0604020202020204" pitchFamily="34" charset="0"/>
              <a:buChar char="•"/>
            </a:pPr>
            <a:r>
              <a:rPr lang="en-US" dirty="0"/>
              <a:t>Email Footprinting</a:t>
            </a:r>
          </a:p>
          <a:p>
            <a:pPr marL="285750" indent="-285750">
              <a:buFont typeface="Arial" panose="020B0604020202020204" pitchFamily="34" charset="0"/>
              <a:buChar char="•"/>
            </a:pPr>
            <a:r>
              <a:rPr lang="en-US" dirty="0"/>
              <a:t>Competitive Intelligence</a:t>
            </a:r>
          </a:p>
          <a:p>
            <a:pPr marL="285750" indent="-285750">
              <a:buFont typeface="Arial" panose="020B0604020202020204" pitchFamily="34" charset="0"/>
              <a:buChar char="•"/>
            </a:pPr>
            <a:r>
              <a:rPr lang="en-US" dirty="0"/>
              <a:t>Whois Footprinting</a:t>
            </a:r>
          </a:p>
          <a:p>
            <a:pPr marL="285750" indent="-285750">
              <a:buFont typeface="Arial" panose="020B0604020202020204" pitchFamily="34" charset="0"/>
              <a:buChar char="•"/>
            </a:pPr>
            <a:r>
              <a:rPr lang="en-US" dirty="0"/>
              <a:t>DNS Footprinting</a:t>
            </a:r>
          </a:p>
          <a:p>
            <a:pPr marL="285750" indent="-285750">
              <a:buFont typeface="Arial" panose="020B0604020202020204" pitchFamily="34" charset="0"/>
              <a:buChar char="•"/>
            </a:pPr>
            <a:r>
              <a:rPr lang="en-US" dirty="0"/>
              <a:t>Network Footprinting</a:t>
            </a:r>
          </a:p>
          <a:p>
            <a:pPr marL="285750" indent="-285750">
              <a:buFont typeface="Arial" panose="020B0604020202020204" pitchFamily="34" charset="0"/>
              <a:buChar char="•"/>
            </a:pPr>
            <a:r>
              <a:rPr lang="en-US" dirty="0"/>
              <a:t>Footprinting Through Social</a:t>
            </a:r>
          </a:p>
          <a:p>
            <a:pPr marL="285750" indent="-285750">
              <a:buFont typeface="Arial" panose="020B0604020202020204" pitchFamily="34" charset="0"/>
              <a:buChar char="•"/>
            </a:pPr>
            <a:r>
              <a:rPr lang="en-US" dirty="0"/>
              <a:t>Engineering</a:t>
            </a:r>
          </a:p>
          <a:p>
            <a:pPr marL="285750" indent="-285750">
              <a:buFont typeface="Arial" panose="020B0604020202020204" pitchFamily="34" charset="0"/>
              <a:buChar char="•"/>
            </a:pPr>
            <a:r>
              <a:rPr lang="en-US" dirty="0"/>
              <a:t>Footprinting Tools</a:t>
            </a:r>
          </a:p>
          <a:p>
            <a:pPr marL="285750" indent="-285750">
              <a:buFont typeface="Arial" panose="020B0604020202020204" pitchFamily="34" charset="0"/>
              <a:buChar char="•"/>
            </a:pPr>
            <a:r>
              <a:rPr lang="en-US" dirty="0"/>
              <a:t>Footprinting Countermeasures</a:t>
            </a:r>
          </a:p>
          <a:p>
            <a:pPr marL="285750" indent="-285750">
              <a:buFont typeface="Arial" panose="020B0604020202020204" pitchFamily="34" charset="0"/>
              <a:buChar char="•"/>
            </a:pPr>
            <a:r>
              <a:rPr lang="en-US" dirty="0"/>
              <a:t>Footprinting Penetration Testing</a:t>
            </a:r>
          </a:p>
        </p:txBody>
      </p:sp>
      <p:sp>
        <p:nvSpPr>
          <p:cNvPr id="5" name="Rectangle 4"/>
          <p:cNvSpPr/>
          <p:nvPr/>
        </p:nvSpPr>
        <p:spPr>
          <a:xfrm>
            <a:off x="0" y="3296208"/>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169" y="3269329"/>
            <a:ext cx="2891241" cy="461665"/>
          </a:xfrm>
          <a:prstGeom prst="rect">
            <a:avLst/>
          </a:prstGeom>
          <a:noFill/>
        </p:spPr>
        <p:txBody>
          <a:bodyPr wrap="none" rtlCol="0">
            <a:spAutoFit/>
          </a:bodyPr>
          <a:lstStyle/>
          <a:p>
            <a:r>
              <a:rPr lang="en-US" sz="2400" b="1" dirty="0" smtClean="0"/>
              <a:t>Scanning Networks </a:t>
            </a:r>
            <a:endParaRPr lang="en-US" sz="2400" b="1" dirty="0"/>
          </a:p>
        </p:txBody>
      </p:sp>
      <p:sp>
        <p:nvSpPr>
          <p:cNvPr id="7" name="TextBox 6"/>
          <p:cNvSpPr txBox="1"/>
          <p:nvPr/>
        </p:nvSpPr>
        <p:spPr>
          <a:xfrm>
            <a:off x="462064" y="3757873"/>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Network Scanning Concepts</a:t>
            </a:r>
          </a:p>
          <a:p>
            <a:pPr marL="285750" indent="-285750">
              <a:buFont typeface="Arial" panose="020B0604020202020204" pitchFamily="34" charset="0"/>
              <a:buChar char="•"/>
            </a:pPr>
            <a:r>
              <a:rPr lang="en-US" dirty="0"/>
              <a:t>Scanning Tools</a:t>
            </a:r>
          </a:p>
          <a:p>
            <a:pPr marL="285750" indent="-285750">
              <a:buFont typeface="Arial" panose="020B0604020202020204" pitchFamily="34" charset="0"/>
              <a:buChar char="•"/>
            </a:pPr>
            <a:r>
              <a:rPr lang="en-US" dirty="0"/>
              <a:t>Scanning Techniques</a:t>
            </a:r>
          </a:p>
          <a:p>
            <a:pPr marL="285750" indent="-285750">
              <a:buFont typeface="Arial" panose="020B0604020202020204" pitchFamily="34" charset="0"/>
              <a:buChar char="•"/>
            </a:pPr>
            <a:r>
              <a:rPr lang="en-US" dirty="0"/>
              <a:t>Scanning Beyond IDS and Firewall</a:t>
            </a:r>
          </a:p>
          <a:p>
            <a:pPr marL="285750" indent="-285750">
              <a:buFont typeface="Arial" panose="020B0604020202020204" pitchFamily="34" charset="0"/>
              <a:buChar char="•"/>
            </a:pPr>
            <a:r>
              <a:rPr lang="en-US" dirty="0"/>
              <a:t>Banner Grabbing</a:t>
            </a:r>
          </a:p>
          <a:p>
            <a:pPr marL="285750" indent="-285750">
              <a:buFont typeface="Arial" panose="020B0604020202020204" pitchFamily="34" charset="0"/>
              <a:buChar char="•"/>
            </a:pPr>
            <a:r>
              <a:rPr lang="en-US" dirty="0"/>
              <a:t>Draw Network Diagrams</a:t>
            </a:r>
          </a:p>
          <a:p>
            <a:pPr marL="285750" indent="-285750">
              <a:buFont typeface="Arial" panose="020B0604020202020204" pitchFamily="34" charset="0"/>
              <a:buChar char="•"/>
            </a:pPr>
            <a:r>
              <a:rPr lang="en-US" dirty="0"/>
              <a:t>Scanning Pen Testing</a:t>
            </a:r>
          </a:p>
        </p:txBody>
      </p:sp>
      <p:sp>
        <p:nvSpPr>
          <p:cNvPr id="12" name="Rectangle 11"/>
          <p:cNvSpPr/>
          <p:nvPr/>
        </p:nvSpPr>
        <p:spPr>
          <a:xfrm>
            <a:off x="0" y="5862243"/>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6169" y="5835364"/>
            <a:ext cx="2000869" cy="461665"/>
          </a:xfrm>
          <a:prstGeom prst="rect">
            <a:avLst/>
          </a:prstGeom>
          <a:noFill/>
        </p:spPr>
        <p:txBody>
          <a:bodyPr wrap="none" rtlCol="0">
            <a:spAutoFit/>
          </a:bodyPr>
          <a:lstStyle/>
          <a:p>
            <a:r>
              <a:rPr lang="en-US" sz="2400" b="1" dirty="0" smtClean="0"/>
              <a:t>Enumeration </a:t>
            </a:r>
            <a:endParaRPr lang="en-US" sz="2400" b="1" dirty="0"/>
          </a:p>
        </p:txBody>
      </p:sp>
      <p:sp>
        <p:nvSpPr>
          <p:cNvPr id="15" name="TextBox 14"/>
          <p:cNvSpPr txBox="1"/>
          <p:nvPr/>
        </p:nvSpPr>
        <p:spPr>
          <a:xfrm>
            <a:off x="462064" y="6323908"/>
            <a:ext cx="59338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Enumeration Concepts</a:t>
            </a:r>
          </a:p>
          <a:p>
            <a:pPr marL="285750" indent="-285750">
              <a:buFont typeface="Arial" panose="020B0604020202020204" pitchFamily="34" charset="0"/>
              <a:buChar char="•"/>
            </a:pPr>
            <a:r>
              <a:rPr lang="en-US" dirty="0"/>
              <a:t>NetBIOS Enumeration</a:t>
            </a:r>
          </a:p>
          <a:p>
            <a:pPr marL="285750" indent="-285750">
              <a:buFont typeface="Arial" panose="020B0604020202020204" pitchFamily="34" charset="0"/>
              <a:buChar char="•"/>
            </a:pPr>
            <a:r>
              <a:rPr lang="en-US" dirty="0"/>
              <a:t>SANP Enumeration</a:t>
            </a:r>
          </a:p>
          <a:p>
            <a:pPr marL="285750" indent="-285750">
              <a:buFont typeface="Arial" panose="020B0604020202020204" pitchFamily="34" charset="0"/>
              <a:buChar char="•"/>
            </a:pPr>
            <a:r>
              <a:rPr lang="en-US" dirty="0"/>
              <a:t>LDP Enumeration</a:t>
            </a:r>
          </a:p>
          <a:p>
            <a:pPr marL="285750" indent="-285750">
              <a:buFont typeface="Arial" panose="020B0604020202020204" pitchFamily="34" charset="0"/>
              <a:buChar char="•"/>
            </a:pPr>
            <a:r>
              <a:rPr lang="en-US" dirty="0"/>
              <a:t>SMTP and DNS Enumeration</a:t>
            </a:r>
          </a:p>
          <a:p>
            <a:pPr marL="285750" indent="-285750">
              <a:buFont typeface="Arial" panose="020B0604020202020204" pitchFamily="34" charset="0"/>
              <a:buChar char="•"/>
            </a:pPr>
            <a:r>
              <a:rPr lang="en-US" dirty="0"/>
              <a:t>Other Enumeration Techniques</a:t>
            </a:r>
          </a:p>
          <a:p>
            <a:pPr marL="285750" indent="-285750">
              <a:buFont typeface="Arial" panose="020B0604020202020204" pitchFamily="34" charset="0"/>
              <a:buChar char="•"/>
            </a:pPr>
            <a:r>
              <a:rPr lang="en-US" dirty="0"/>
              <a:t>Enumeration Countermeasures</a:t>
            </a:r>
          </a:p>
          <a:p>
            <a:pPr marL="285750" indent="-285750">
              <a:buFont typeface="Arial" panose="020B0604020202020204" pitchFamily="34" charset="0"/>
              <a:buChar char="•"/>
            </a:pPr>
            <a:r>
              <a:rPr lang="en-US" dirty="0"/>
              <a:t>Enumeration Pen Testing</a:t>
            </a:r>
          </a:p>
        </p:txBody>
      </p:sp>
      <p:sp>
        <p:nvSpPr>
          <p:cNvPr id="16" name="Rectangle 15"/>
          <p:cNvSpPr/>
          <p:nvPr/>
        </p:nvSpPr>
        <p:spPr>
          <a:xfrm>
            <a:off x="0" y="8692882"/>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6169" y="8666003"/>
            <a:ext cx="3138808" cy="461665"/>
          </a:xfrm>
          <a:prstGeom prst="rect">
            <a:avLst/>
          </a:prstGeom>
          <a:noFill/>
        </p:spPr>
        <p:txBody>
          <a:bodyPr wrap="none" rtlCol="0">
            <a:spAutoFit/>
          </a:bodyPr>
          <a:lstStyle/>
          <a:p>
            <a:r>
              <a:rPr lang="en-US" sz="2400" b="1" dirty="0" smtClean="0"/>
              <a:t>Vulnerability Analysis </a:t>
            </a:r>
            <a:endParaRPr lang="en-US" sz="2400" b="1" dirty="0"/>
          </a:p>
        </p:txBody>
      </p:sp>
      <p:sp>
        <p:nvSpPr>
          <p:cNvPr id="19" name="TextBox 18"/>
          <p:cNvSpPr txBox="1"/>
          <p:nvPr/>
        </p:nvSpPr>
        <p:spPr>
          <a:xfrm>
            <a:off x="378041" y="9188318"/>
            <a:ext cx="59338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Vulnerability Assessment Concepts</a:t>
            </a:r>
          </a:p>
          <a:p>
            <a:pPr marL="285750" indent="-285750">
              <a:buFont typeface="Arial" panose="020B0604020202020204" pitchFamily="34" charset="0"/>
              <a:buChar char="•"/>
            </a:pPr>
            <a:r>
              <a:rPr lang="en-US" dirty="0"/>
              <a:t>Vulnerability Assessment Solutions</a:t>
            </a:r>
          </a:p>
          <a:p>
            <a:pPr marL="285750" indent="-285750">
              <a:buFont typeface="Arial" panose="020B0604020202020204" pitchFamily="34" charset="0"/>
              <a:buChar char="•"/>
            </a:pPr>
            <a:r>
              <a:rPr lang="en-US" dirty="0"/>
              <a:t>Vulnerability Scoring Systems</a:t>
            </a:r>
          </a:p>
          <a:p>
            <a:pPr marL="285750" indent="-285750">
              <a:buFont typeface="Arial" panose="020B0604020202020204" pitchFamily="34" charset="0"/>
              <a:buChar char="•"/>
            </a:pPr>
            <a:r>
              <a:rPr lang="en-US" dirty="0"/>
              <a:t>Vulnerability Assessment </a:t>
            </a:r>
            <a:r>
              <a:rPr lang="en-US" dirty="0" smtClean="0"/>
              <a:t>Tools</a:t>
            </a:r>
            <a:endParaRPr lang="en-US" dirty="0"/>
          </a:p>
        </p:txBody>
      </p:sp>
    </p:spTree>
    <p:extLst>
      <p:ext uri="{BB962C8B-B14F-4D97-AF65-F5344CB8AC3E}">
        <p14:creationId xmlns:p14="http://schemas.microsoft.com/office/powerpoint/2010/main" val="3192858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16151" y="108566"/>
            <a:ext cx="59338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Vulnerability Assessment Reports</a:t>
            </a:r>
          </a:p>
        </p:txBody>
      </p:sp>
      <p:sp>
        <p:nvSpPr>
          <p:cNvPr id="3" name="Rectangle 2"/>
          <p:cNvSpPr/>
          <p:nvPr/>
        </p:nvSpPr>
        <p:spPr>
          <a:xfrm>
            <a:off x="0" y="573265"/>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169" y="546386"/>
            <a:ext cx="2583464" cy="461665"/>
          </a:xfrm>
          <a:prstGeom prst="rect">
            <a:avLst/>
          </a:prstGeom>
          <a:noFill/>
        </p:spPr>
        <p:txBody>
          <a:bodyPr wrap="none" rtlCol="0">
            <a:spAutoFit/>
          </a:bodyPr>
          <a:lstStyle/>
          <a:p>
            <a:r>
              <a:rPr lang="en-US" sz="2400" b="1" dirty="0" smtClean="0"/>
              <a:t>System Hacking </a:t>
            </a:r>
            <a:endParaRPr lang="en-US" sz="2400" b="1" dirty="0"/>
          </a:p>
        </p:txBody>
      </p:sp>
      <p:sp>
        <p:nvSpPr>
          <p:cNvPr id="5" name="TextBox 4"/>
          <p:cNvSpPr txBox="1"/>
          <p:nvPr/>
        </p:nvSpPr>
        <p:spPr>
          <a:xfrm>
            <a:off x="316151" y="1052836"/>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System Hacking Concepts</a:t>
            </a:r>
          </a:p>
          <a:p>
            <a:pPr marL="285750" indent="-285750">
              <a:buFont typeface="Arial" panose="020B0604020202020204" pitchFamily="34" charset="0"/>
              <a:buChar char="•"/>
            </a:pPr>
            <a:r>
              <a:rPr lang="en-US" dirty="0"/>
              <a:t>Cracking Passwords</a:t>
            </a:r>
          </a:p>
          <a:p>
            <a:pPr marL="285750" indent="-285750">
              <a:buFont typeface="Arial" panose="020B0604020202020204" pitchFamily="34" charset="0"/>
              <a:buChar char="•"/>
            </a:pPr>
            <a:r>
              <a:rPr lang="en-US" dirty="0"/>
              <a:t>Escalating Privileges</a:t>
            </a:r>
          </a:p>
          <a:p>
            <a:pPr marL="285750" indent="-285750">
              <a:buFont typeface="Arial" panose="020B0604020202020204" pitchFamily="34" charset="0"/>
              <a:buChar char="•"/>
            </a:pPr>
            <a:r>
              <a:rPr lang="en-US" dirty="0"/>
              <a:t>Executing Applications</a:t>
            </a:r>
          </a:p>
          <a:p>
            <a:pPr marL="285750" indent="-285750">
              <a:buFont typeface="Arial" panose="020B0604020202020204" pitchFamily="34" charset="0"/>
              <a:buChar char="•"/>
            </a:pPr>
            <a:r>
              <a:rPr lang="en-US" dirty="0"/>
              <a:t>Hiding Files</a:t>
            </a:r>
          </a:p>
          <a:p>
            <a:pPr marL="285750" indent="-285750">
              <a:buFont typeface="Arial" panose="020B0604020202020204" pitchFamily="34" charset="0"/>
              <a:buChar char="•"/>
            </a:pPr>
            <a:r>
              <a:rPr lang="en-US" dirty="0"/>
              <a:t>Covering Tracks</a:t>
            </a:r>
          </a:p>
          <a:p>
            <a:pPr marL="285750" indent="-285750">
              <a:buFont typeface="Arial" panose="020B0604020202020204" pitchFamily="34" charset="0"/>
              <a:buChar char="•"/>
            </a:pPr>
            <a:r>
              <a:rPr lang="en-US" dirty="0"/>
              <a:t>Penetration Testing</a:t>
            </a:r>
          </a:p>
        </p:txBody>
      </p:sp>
      <p:sp>
        <p:nvSpPr>
          <p:cNvPr id="6" name="Rectangle 5"/>
          <p:cNvSpPr/>
          <p:nvPr/>
        </p:nvSpPr>
        <p:spPr>
          <a:xfrm>
            <a:off x="0" y="3111040"/>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6169" y="3084161"/>
            <a:ext cx="2658869" cy="461665"/>
          </a:xfrm>
          <a:prstGeom prst="rect">
            <a:avLst/>
          </a:prstGeom>
          <a:noFill/>
        </p:spPr>
        <p:txBody>
          <a:bodyPr wrap="none" rtlCol="0">
            <a:spAutoFit/>
          </a:bodyPr>
          <a:lstStyle/>
          <a:p>
            <a:r>
              <a:rPr lang="en-US" sz="2400" b="1" dirty="0" smtClean="0"/>
              <a:t>Malware Threats </a:t>
            </a:r>
            <a:endParaRPr lang="en-US" sz="2400" b="1" dirty="0"/>
          </a:p>
        </p:txBody>
      </p:sp>
      <p:sp>
        <p:nvSpPr>
          <p:cNvPr id="8" name="TextBox 7"/>
          <p:cNvSpPr txBox="1"/>
          <p:nvPr/>
        </p:nvSpPr>
        <p:spPr>
          <a:xfrm>
            <a:off x="316151" y="3593070"/>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Malware Concepts</a:t>
            </a:r>
          </a:p>
          <a:p>
            <a:pPr marL="285750" indent="-285750">
              <a:buFont typeface="Arial" panose="020B0604020202020204" pitchFamily="34" charset="0"/>
              <a:buChar char="•"/>
            </a:pPr>
            <a:r>
              <a:rPr lang="en-US" dirty="0"/>
              <a:t>Trojan Concepts</a:t>
            </a:r>
          </a:p>
          <a:p>
            <a:pPr marL="285750" indent="-285750">
              <a:buFont typeface="Arial" panose="020B0604020202020204" pitchFamily="34" charset="0"/>
              <a:buChar char="•"/>
            </a:pPr>
            <a:r>
              <a:rPr lang="en-US" dirty="0"/>
              <a:t>Virus and Worm Concepts</a:t>
            </a:r>
          </a:p>
          <a:p>
            <a:pPr marL="285750" indent="-285750">
              <a:buFont typeface="Arial" panose="020B0604020202020204" pitchFamily="34" charset="0"/>
              <a:buChar char="•"/>
            </a:pPr>
            <a:r>
              <a:rPr lang="en-US" dirty="0"/>
              <a:t>Malware Analysis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Anti-Malware Software</a:t>
            </a:r>
          </a:p>
          <a:p>
            <a:pPr marL="285750" indent="-285750">
              <a:buFont typeface="Arial" panose="020B0604020202020204" pitchFamily="34" charset="0"/>
              <a:buChar char="•"/>
            </a:pPr>
            <a:r>
              <a:rPr lang="en-US" dirty="0"/>
              <a:t>Malware Penetration testing</a:t>
            </a:r>
          </a:p>
        </p:txBody>
      </p:sp>
      <p:sp>
        <p:nvSpPr>
          <p:cNvPr id="9" name="Rectangle 8"/>
          <p:cNvSpPr/>
          <p:nvPr/>
        </p:nvSpPr>
        <p:spPr>
          <a:xfrm>
            <a:off x="0" y="5671639"/>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6169" y="5644760"/>
            <a:ext cx="1441420" cy="461665"/>
          </a:xfrm>
          <a:prstGeom prst="rect">
            <a:avLst/>
          </a:prstGeom>
          <a:noFill/>
        </p:spPr>
        <p:txBody>
          <a:bodyPr wrap="none" rtlCol="0">
            <a:spAutoFit/>
          </a:bodyPr>
          <a:lstStyle/>
          <a:p>
            <a:r>
              <a:rPr lang="en-US" sz="2400" b="1" dirty="0" smtClean="0"/>
              <a:t>Sniffing </a:t>
            </a:r>
            <a:endParaRPr lang="en-US" sz="2400" b="1" dirty="0"/>
          </a:p>
        </p:txBody>
      </p:sp>
      <p:sp>
        <p:nvSpPr>
          <p:cNvPr id="11" name="TextBox 10"/>
          <p:cNvSpPr txBox="1"/>
          <p:nvPr/>
        </p:nvSpPr>
        <p:spPr>
          <a:xfrm>
            <a:off x="316151" y="6153669"/>
            <a:ext cx="593387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Sniffing Concepts</a:t>
            </a:r>
          </a:p>
          <a:p>
            <a:pPr marL="285750" indent="-285750">
              <a:buFont typeface="Arial" panose="020B0604020202020204" pitchFamily="34" charset="0"/>
              <a:buChar char="•"/>
            </a:pPr>
            <a:r>
              <a:rPr lang="en-US" dirty="0"/>
              <a:t>Sniffing Technique: MAC Attacks</a:t>
            </a:r>
          </a:p>
          <a:p>
            <a:pPr marL="285750" indent="-285750">
              <a:buFont typeface="Arial" panose="020B0604020202020204" pitchFamily="34" charset="0"/>
              <a:buChar char="•"/>
            </a:pPr>
            <a:r>
              <a:rPr lang="en-US" dirty="0"/>
              <a:t>Sniffing Technique: DHCP Attacks</a:t>
            </a:r>
          </a:p>
          <a:p>
            <a:pPr marL="285750" indent="-285750">
              <a:buFont typeface="Arial" panose="020B0604020202020204" pitchFamily="34" charset="0"/>
              <a:buChar char="•"/>
            </a:pPr>
            <a:r>
              <a:rPr lang="en-US" dirty="0"/>
              <a:t>Sniffing Technique: ARP Poisoning</a:t>
            </a:r>
          </a:p>
          <a:p>
            <a:pPr marL="285750" indent="-285750">
              <a:buFont typeface="Arial" panose="020B0604020202020204" pitchFamily="34" charset="0"/>
              <a:buChar char="•"/>
            </a:pPr>
            <a:r>
              <a:rPr lang="en-US" dirty="0"/>
              <a:t>Sniffing Technique: Spoofing Attacks</a:t>
            </a:r>
          </a:p>
          <a:p>
            <a:pPr marL="285750" indent="-285750">
              <a:buFont typeface="Arial" panose="020B0604020202020204" pitchFamily="34" charset="0"/>
              <a:buChar char="•"/>
            </a:pPr>
            <a:r>
              <a:rPr lang="en-US" dirty="0"/>
              <a:t>Sniffing Technique: DNS Poisoning</a:t>
            </a:r>
          </a:p>
          <a:p>
            <a:pPr marL="285750" indent="-285750">
              <a:buFont typeface="Arial" panose="020B0604020202020204" pitchFamily="34" charset="0"/>
              <a:buChar char="•"/>
            </a:pPr>
            <a:r>
              <a:rPr lang="en-US" dirty="0"/>
              <a:t>Sniffing Tools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Sniffing Detection Techniques</a:t>
            </a:r>
          </a:p>
          <a:p>
            <a:pPr marL="285750" indent="-285750">
              <a:buFont typeface="Arial" panose="020B0604020202020204" pitchFamily="34" charset="0"/>
              <a:buChar char="•"/>
            </a:pPr>
            <a:r>
              <a:rPr lang="en-US" dirty="0"/>
              <a:t>Sniffing Pen Testing</a:t>
            </a:r>
          </a:p>
        </p:txBody>
      </p:sp>
      <p:sp>
        <p:nvSpPr>
          <p:cNvPr id="12" name="Rectangle 11"/>
          <p:cNvSpPr/>
          <p:nvPr/>
        </p:nvSpPr>
        <p:spPr>
          <a:xfrm>
            <a:off x="0" y="9093515"/>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6169" y="9066636"/>
            <a:ext cx="2984728" cy="461665"/>
          </a:xfrm>
          <a:prstGeom prst="rect">
            <a:avLst/>
          </a:prstGeom>
          <a:noFill/>
        </p:spPr>
        <p:txBody>
          <a:bodyPr wrap="none" rtlCol="0">
            <a:spAutoFit/>
          </a:bodyPr>
          <a:lstStyle/>
          <a:p>
            <a:r>
              <a:rPr lang="en-US" sz="2400" b="1" dirty="0" smtClean="0"/>
              <a:t>Social Engineering </a:t>
            </a:r>
            <a:endParaRPr lang="en-US" sz="2400" b="1" dirty="0"/>
          </a:p>
        </p:txBody>
      </p:sp>
      <p:sp>
        <p:nvSpPr>
          <p:cNvPr id="14" name="TextBox 13"/>
          <p:cNvSpPr txBox="1"/>
          <p:nvPr/>
        </p:nvSpPr>
        <p:spPr>
          <a:xfrm>
            <a:off x="316151" y="9555180"/>
            <a:ext cx="5933872" cy="923330"/>
          </a:xfrm>
          <a:prstGeom prst="rect">
            <a:avLst/>
          </a:prstGeom>
          <a:noFill/>
        </p:spPr>
        <p:txBody>
          <a:bodyPr wrap="square" rtlCol="0">
            <a:spAutoFit/>
          </a:bodyPr>
          <a:lstStyle/>
          <a:p>
            <a:pPr marL="285750" indent="-285750">
              <a:buFont typeface="Arial" panose="020B0604020202020204" pitchFamily="34" charset="0"/>
              <a:buChar char="•"/>
            </a:pPr>
            <a:r>
              <a:rPr lang="en-US" dirty="0"/>
              <a:t>Social Engineering Concepts</a:t>
            </a:r>
          </a:p>
          <a:p>
            <a:pPr marL="285750" indent="-285750">
              <a:buFont typeface="Arial" panose="020B0604020202020204" pitchFamily="34" charset="0"/>
              <a:buChar char="•"/>
            </a:pPr>
            <a:r>
              <a:rPr lang="en-US" dirty="0"/>
              <a:t>Social Engineering Techniques</a:t>
            </a:r>
          </a:p>
          <a:p>
            <a:pPr marL="285750" indent="-285750">
              <a:buFont typeface="Arial" panose="020B0604020202020204" pitchFamily="34" charset="0"/>
              <a:buChar char="•"/>
            </a:pPr>
            <a:r>
              <a:rPr lang="en-US" dirty="0"/>
              <a:t>Insider Threats</a:t>
            </a:r>
          </a:p>
        </p:txBody>
      </p:sp>
    </p:spTree>
    <p:extLst>
      <p:ext uri="{BB962C8B-B14F-4D97-AF65-F5344CB8AC3E}">
        <p14:creationId xmlns:p14="http://schemas.microsoft.com/office/powerpoint/2010/main" val="67592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508" y="138436"/>
            <a:ext cx="593387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Impersonation on Social</a:t>
            </a:r>
          </a:p>
          <a:p>
            <a:pPr marL="285750" indent="-285750">
              <a:buFont typeface="Arial" panose="020B0604020202020204" pitchFamily="34" charset="0"/>
              <a:buChar char="•"/>
            </a:pPr>
            <a:r>
              <a:rPr lang="en-US" dirty="0"/>
              <a:t>Networking Sites</a:t>
            </a:r>
          </a:p>
          <a:p>
            <a:pPr marL="285750" indent="-285750">
              <a:buFont typeface="Arial" panose="020B0604020202020204" pitchFamily="34" charset="0"/>
              <a:buChar char="•"/>
            </a:pPr>
            <a:r>
              <a:rPr lang="en-US" dirty="0"/>
              <a:t>Identity Theft</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Social Engineering Pen Testing</a:t>
            </a:r>
          </a:p>
        </p:txBody>
      </p:sp>
      <p:sp>
        <p:nvSpPr>
          <p:cNvPr id="15" name="Rectangle 14"/>
          <p:cNvSpPr/>
          <p:nvPr/>
        </p:nvSpPr>
        <p:spPr>
          <a:xfrm>
            <a:off x="0" y="1800031"/>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6169" y="1773152"/>
            <a:ext cx="2739468" cy="461665"/>
          </a:xfrm>
          <a:prstGeom prst="rect">
            <a:avLst/>
          </a:prstGeom>
          <a:noFill/>
        </p:spPr>
        <p:txBody>
          <a:bodyPr wrap="none" rtlCol="0">
            <a:spAutoFit/>
          </a:bodyPr>
          <a:lstStyle/>
          <a:p>
            <a:r>
              <a:rPr lang="en-US" sz="2400" b="1" dirty="0" smtClean="0"/>
              <a:t>Denial of Service </a:t>
            </a:r>
            <a:endParaRPr lang="en-US" sz="2400" b="1" dirty="0"/>
          </a:p>
        </p:txBody>
      </p:sp>
      <p:sp>
        <p:nvSpPr>
          <p:cNvPr id="17" name="TextBox 16"/>
          <p:cNvSpPr txBox="1"/>
          <p:nvPr/>
        </p:nvSpPr>
        <p:spPr>
          <a:xfrm>
            <a:off x="206169" y="2372918"/>
            <a:ext cx="59338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DOS/DDos Concepts</a:t>
            </a:r>
          </a:p>
          <a:p>
            <a:pPr marL="285750" indent="-285750">
              <a:buFont typeface="Arial" panose="020B0604020202020204" pitchFamily="34" charset="0"/>
              <a:buChar char="•"/>
            </a:pPr>
            <a:r>
              <a:rPr lang="en-US" dirty="0"/>
              <a:t>DOS/DDoS Attack Techniques</a:t>
            </a:r>
          </a:p>
          <a:p>
            <a:pPr marL="285750" indent="-285750">
              <a:buFont typeface="Arial" panose="020B0604020202020204" pitchFamily="34" charset="0"/>
              <a:buChar char="•"/>
            </a:pPr>
            <a:r>
              <a:rPr lang="en-US" dirty="0"/>
              <a:t>Botnets</a:t>
            </a:r>
          </a:p>
          <a:p>
            <a:pPr marL="285750" indent="-285750">
              <a:buFont typeface="Arial" panose="020B0604020202020204" pitchFamily="34" charset="0"/>
              <a:buChar char="•"/>
            </a:pPr>
            <a:r>
              <a:rPr lang="en-US" dirty="0"/>
              <a:t>DDOS Case Study</a:t>
            </a:r>
          </a:p>
          <a:p>
            <a:pPr marL="285750" indent="-285750">
              <a:buFont typeface="Arial" panose="020B0604020202020204" pitchFamily="34" charset="0"/>
              <a:buChar char="•"/>
            </a:pPr>
            <a:r>
              <a:rPr lang="en-US" dirty="0"/>
              <a:t>DOS/DDoS Attack Tools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DOS/DDos Protection Tools</a:t>
            </a:r>
          </a:p>
          <a:p>
            <a:pPr marL="285750" indent="-285750">
              <a:buFont typeface="Arial" panose="020B0604020202020204" pitchFamily="34" charset="0"/>
              <a:buChar char="•"/>
            </a:pPr>
            <a:r>
              <a:rPr lang="en-US" dirty="0"/>
              <a:t>DOS/DDos Penetration Testing</a:t>
            </a:r>
          </a:p>
        </p:txBody>
      </p:sp>
      <p:sp>
        <p:nvSpPr>
          <p:cNvPr id="18" name="Rectangle 17"/>
          <p:cNvSpPr/>
          <p:nvPr/>
        </p:nvSpPr>
        <p:spPr>
          <a:xfrm>
            <a:off x="0" y="4756687"/>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6169" y="4729808"/>
            <a:ext cx="2632452" cy="461665"/>
          </a:xfrm>
          <a:prstGeom prst="rect">
            <a:avLst/>
          </a:prstGeom>
          <a:noFill/>
        </p:spPr>
        <p:txBody>
          <a:bodyPr wrap="none" rtlCol="0">
            <a:spAutoFit/>
          </a:bodyPr>
          <a:lstStyle/>
          <a:p>
            <a:r>
              <a:rPr lang="en-US" sz="2400" b="1" dirty="0" smtClean="0"/>
              <a:t>Session Hacking </a:t>
            </a:r>
            <a:endParaRPr lang="en-US" sz="2400" b="1" dirty="0"/>
          </a:p>
        </p:txBody>
      </p:sp>
      <p:sp>
        <p:nvSpPr>
          <p:cNvPr id="20" name="TextBox 19"/>
          <p:cNvSpPr txBox="1"/>
          <p:nvPr/>
        </p:nvSpPr>
        <p:spPr>
          <a:xfrm>
            <a:off x="206169" y="5329574"/>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Session Hacking Concepts</a:t>
            </a:r>
          </a:p>
          <a:p>
            <a:pPr marL="285750" indent="-285750">
              <a:buFont typeface="Arial" panose="020B0604020202020204" pitchFamily="34" charset="0"/>
              <a:buChar char="•"/>
            </a:pPr>
            <a:r>
              <a:rPr lang="en-US" dirty="0"/>
              <a:t>Application Level Session Hacking</a:t>
            </a:r>
          </a:p>
          <a:p>
            <a:pPr marL="285750" indent="-285750">
              <a:buFont typeface="Arial" panose="020B0604020202020204" pitchFamily="34" charset="0"/>
              <a:buChar char="•"/>
            </a:pPr>
            <a:r>
              <a:rPr lang="en-US" dirty="0"/>
              <a:t>Network Level Session Hacking</a:t>
            </a:r>
          </a:p>
          <a:p>
            <a:pPr marL="285750" indent="-285750">
              <a:buFont typeface="Arial" panose="020B0604020202020204" pitchFamily="34" charset="0"/>
              <a:buChar char="•"/>
            </a:pPr>
            <a:r>
              <a:rPr lang="en-US" dirty="0"/>
              <a:t>Session Hacking Tools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Penetration Testing</a:t>
            </a:r>
          </a:p>
        </p:txBody>
      </p:sp>
      <p:sp>
        <p:nvSpPr>
          <p:cNvPr id="21" name="Rectangle 20"/>
          <p:cNvSpPr/>
          <p:nvPr/>
        </p:nvSpPr>
        <p:spPr>
          <a:xfrm>
            <a:off x="11615" y="7139337"/>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7784" y="7112458"/>
            <a:ext cx="5923929" cy="461665"/>
          </a:xfrm>
          <a:prstGeom prst="rect">
            <a:avLst/>
          </a:prstGeom>
          <a:noFill/>
        </p:spPr>
        <p:txBody>
          <a:bodyPr wrap="none" rtlCol="0">
            <a:spAutoFit/>
          </a:bodyPr>
          <a:lstStyle/>
          <a:p>
            <a:r>
              <a:rPr lang="en-US" sz="2400" b="1" dirty="0" smtClean="0"/>
              <a:t>Evading IDS, Firewalls, and Honeypots  </a:t>
            </a:r>
            <a:endParaRPr lang="en-US" sz="2400" b="1" dirty="0"/>
          </a:p>
        </p:txBody>
      </p:sp>
      <p:sp>
        <p:nvSpPr>
          <p:cNvPr id="23" name="TextBox 22"/>
          <p:cNvSpPr txBox="1"/>
          <p:nvPr/>
        </p:nvSpPr>
        <p:spPr>
          <a:xfrm>
            <a:off x="217784" y="7638597"/>
            <a:ext cx="593387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IDS, Firewall and Honeypot</a:t>
            </a:r>
          </a:p>
          <a:p>
            <a:pPr marL="285750" indent="-285750">
              <a:buFont typeface="Arial" panose="020B0604020202020204" pitchFamily="34" charset="0"/>
              <a:buChar char="•"/>
            </a:pPr>
            <a:r>
              <a:rPr lang="en-US" dirty="0"/>
              <a:t>Concepts</a:t>
            </a:r>
          </a:p>
          <a:p>
            <a:pPr marL="285750" indent="-285750">
              <a:buFont typeface="Arial" panose="020B0604020202020204" pitchFamily="34" charset="0"/>
              <a:buChar char="•"/>
            </a:pPr>
            <a:r>
              <a:rPr lang="en-US" dirty="0"/>
              <a:t>IDS, Firewall and Honeypot Solution</a:t>
            </a:r>
          </a:p>
          <a:p>
            <a:pPr marL="285750" indent="-285750">
              <a:buFont typeface="Arial" panose="020B0604020202020204" pitchFamily="34" charset="0"/>
              <a:buChar char="•"/>
            </a:pPr>
            <a:r>
              <a:rPr lang="en-US" dirty="0"/>
              <a:t>Evading IDS</a:t>
            </a:r>
          </a:p>
          <a:p>
            <a:pPr marL="285750" indent="-285750">
              <a:buFont typeface="Arial" panose="020B0604020202020204" pitchFamily="34" charset="0"/>
              <a:buChar char="•"/>
            </a:pPr>
            <a:r>
              <a:rPr lang="en-US" dirty="0"/>
              <a:t>Evading Firewalls</a:t>
            </a:r>
          </a:p>
          <a:p>
            <a:pPr marL="285750" indent="-285750">
              <a:buFont typeface="Arial" panose="020B0604020202020204" pitchFamily="34" charset="0"/>
              <a:buChar char="•"/>
            </a:pPr>
            <a:r>
              <a:rPr lang="en-US" dirty="0"/>
              <a:t>IDS/Firewall Evading Tools</a:t>
            </a:r>
          </a:p>
          <a:p>
            <a:pPr marL="285750" indent="-285750">
              <a:buFont typeface="Arial" panose="020B0604020202020204" pitchFamily="34" charset="0"/>
              <a:buChar char="•"/>
            </a:pPr>
            <a:r>
              <a:rPr lang="en-US" dirty="0"/>
              <a:t>Detecting Honeypots</a:t>
            </a:r>
          </a:p>
          <a:p>
            <a:pPr marL="285750" indent="-285750">
              <a:buFont typeface="Arial" panose="020B0604020202020204" pitchFamily="34" charset="0"/>
              <a:buChar char="•"/>
            </a:pPr>
            <a:r>
              <a:rPr lang="en-US" dirty="0"/>
              <a:t>IDS/Firewall Evasion</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Penetration Testing</a:t>
            </a:r>
          </a:p>
        </p:txBody>
      </p:sp>
    </p:spTree>
    <p:extLst>
      <p:ext uri="{BB962C8B-B14F-4D97-AF65-F5344CB8AC3E}">
        <p14:creationId xmlns:p14="http://schemas.microsoft.com/office/powerpoint/2010/main" val="832018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82516"/>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6169" y="255637"/>
            <a:ext cx="3356625" cy="461665"/>
          </a:xfrm>
          <a:prstGeom prst="rect">
            <a:avLst/>
          </a:prstGeom>
          <a:noFill/>
        </p:spPr>
        <p:txBody>
          <a:bodyPr wrap="none" rtlCol="0">
            <a:spAutoFit/>
          </a:bodyPr>
          <a:lstStyle/>
          <a:p>
            <a:r>
              <a:rPr lang="en-US" sz="2400" b="1" dirty="0" smtClean="0"/>
              <a:t>Hacking Web Servers </a:t>
            </a:r>
            <a:endParaRPr lang="en-US" sz="2400" b="1" dirty="0"/>
          </a:p>
        </p:txBody>
      </p:sp>
      <p:sp>
        <p:nvSpPr>
          <p:cNvPr id="17" name="TextBox 16"/>
          <p:cNvSpPr txBox="1"/>
          <p:nvPr/>
        </p:nvSpPr>
        <p:spPr>
          <a:xfrm>
            <a:off x="206169" y="855403"/>
            <a:ext cx="59338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Web Server Concepts</a:t>
            </a:r>
          </a:p>
          <a:p>
            <a:pPr marL="285750" indent="-285750">
              <a:buFont typeface="Arial" panose="020B0604020202020204" pitchFamily="34" charset="0"/>
              <a:buChar char="•"/>
            </a:pPr>
            <a:r>
              <a:rPr lang="en-US" dirty="0"/>
              <a:t>Web Server Attacks</a:t>
            </a:r>
          </a:p>
          <a:p>
            <a:pPr marL="285750" indent="-285750">
              <a:buFont typeface="Arial" panose="020B0604020202020204" pitchFamily="34" charset="0"/>
              <a:buChar char="•"/>
            </a:pPr>
            <a:r>
              <a:rPr lang="en-US" dirty="0"/>
              <a:t>Web Server Attacks Methodology</a:t>
            </a:r>
          </a:p>
          <a:p>
            <a:pPr marL="285750" indent="-285750">
              <a:buFont typeface="Arial" panose="020B0604020202020204" pitchFamily="34" charset="0"/>
              <a:buChar char="•"/>
            </a:pPr>
            <a:r>
              <a:rPr lang="en-US" dirty="0"/>
              <a:t>Web Server Attack Tools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Patch Management</a:t>
            </a:r>
          </a:p>
          <a:p>
            <a:pPr marL="285750" indent="-285750">
              <a:buFont typeface="Arial" panose="020B0604020202020204" pitchFamily="34" charset="0"/>
              <a:buChar char="•"/>
            </a:pPr>
            <a:r>
              <a:rPr lang="en-US" dirty="0"/>
              <a:t>Web Server Security Tools</a:t>
            </a:r>
          </a:p>
          <a:p>
            <a:pPr marL="285750" indent="-285750">
              <a:buFont typeface="Arial" panose="020B0604020202020204" pitchFamily="34" charset="0"/>
              <a:buChar char="•"/>
            </a:pPr>
            <a:r>
              <a:rPr lang="en-US" dirty="0"/>
              <a:t>Web Server Pen Testing</a:t>
            </a:r>
          </a:p>
        </p:txBody>
      </p:sp>
      <p:sp>
        <p:nvSpPr>
          <p:cNvPr id="12" name="Rectangle 11"/>
          <p:cNvSpPr/>
          <p:nvPr/>
        </p:nvSpPr>
        <p:spPr>
          <a:xfrm>
            <a:off x="0" y="3301828"/>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6169" y="3274949"/>
            <a:ext cx="4131003" cy="461665"/>
          </a:xfrm>
          <a:prstGeom prst="rect">
            <a:avLst/>
          </a:prstGeom>
          <a:noFill/>
        </p:spPr>
        <p:txBody>
          <a:bodyPr wrap="none" rtlCol="0">
            <a:spAutoFit/>
          </a:bodyPr>
          <a:lstStyle/>
          <a:p>
            <a:r>
              <a:rPr lang="en-US" sz="2400" b="1" dirty="0" smtClean="0"/>
              <a:t>Hacking Web Applications </a:t>
            </a:r>
            <a:endParaRPr lang="en-US" sz="2400" b="1" dirty="0"/>
          </a:p>
        </p:txBody>
      </p:sp>
      <p:sp>
        <p:nvSpPr>
          <p:cNvPr id="14" name="TextBox 13"/>
          <p:cNvSpPr txBox="1"/>
          <p:nvPr/>
        </p:nvSpPr>
        <p:spPr>
          <a:xfrm>
            <a:off x="206169" y="3874715"/>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Web App Concepts</a:t>
            </a:r>
          </a:p>
          <a:p>
            <a:pPr marL="285750" indent="-285750">
              <a:buFont typeface="Arial" panose="020B0604020202020204" pitchFamily="34" charset="0"/>
              <a:buChar char="•"/>
            </a:pPr>
            <a:r>
              <a:rPr lang="en-US" dirty="0"/>
              <a:t>Web App Threats</a:t>
            </a:r>
          </a:p>
          <a:p>
            <a:pPr marL="285750" indent="-285750">
              <a:buFont typeface="Arial" panose="020B0604020202020204" pitchFamily="34" charset="0"/>
              <a:buChar char="•"/>
            </a:pPr>
            <a:r>
              <a:rPr lang="en-US" dirty="0"/>
              <a:t>Hacking Methodology</a:t>
            </a:r>
          </a:p>
          <a:p>
            <a:pPr marL="285750" indent="-285750">
              <a:buFont typeface="Arial" panose="020B0604020202020204" pitchFamily="34" charset="0"/>
              <a:buChar char="•"/>
            </a:pPr>
            <a:r>
              <a:rPr lang="en-US" dirty="0"/>
              <a:t>Web App Hacking Tools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Web App Security Testing Tools</a:t>
            </a:r>
          </a:p>
          <a:p>
            <a:pPr marL="285750" indent="-285750">
              <a:buFont typeface="Arial" panose="020B0604020202020204" pitchFamily="34" charset="0"/>
              <a:buChar char="•"/>
            </a:pPr>
            <a:r>
              <a:rPr lang="en-US" dirty="0"/>
              <a:t>Web App Pen Testing</a:t>
            </a:r>
          </a:p>
        </p:txBody>
      </p:sp>
      <p:sp>
        <p:nvSpPr>
          <p:cNvPr id="24" name="Rectangle 23"/>
          <p:cNvSpPr/>
          <p:nvPr/>
        </p:nvSpPr>
        <p:spPr>
          <a:xfrm>
            <a:off x="0" y="6044141"/>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6169" y="6017262"/>
            <a:ext cx="2198038" cy="461665"/>
          </a:xfrm>
          <a:prstGeom prst="rect">
            <a:avLst/>
          </a:prstGeom>
          <a:noFill/>
        </p:spPr>
        <p:txBody>
          <a:bodyPr wrap="none" rtlCol="0">
            <a:spAutoFit/>
          </a:bodyPr>
          <a:lstStyle/>
          <a:p>
            <a:r>
              <a:rPr lang="en-US" sz="2400" b="1" dirty="0" smtClean="0"/>
              <a:t>SQL Injection </a:t>
            </a:r>
            <a:endParaRPr lang="en-US" sz="2400" b="1" dirty="0"/>
          </a:p>
        </p:txBody>
      </p:sp>
      <p:sp>
        <p:nvSpPr>
          <p:cNvPr id="26" name="TextBox 25"/>
          <p:cNvSpPr txBox="1"/>
          <p:nvPr/>
        </p:nvSpPr>
        <p:spPr>
          <a:xfrm>
            <a:off x="206169" y="6617028"/>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SQL Injection Concepts</a:t>
            </a:r>
          </a:p>
          <a:p>
            <a:pPr marL="285750" indent="-285750">
              <a:buFont typeface="Arial" panose="020B0604020202020204" pitchFamily="34" charset="0"/>
              <a:buChar char="•"/>
            </a:pPr>
            <a:r>
              <a:rPr lang="en-US" dirty="0"/>
              <a:t>Types of SQL Injection</a:t>
            </a:r>
          </a:p>
          <a:p>
            <a:pPr marL="285750" indent="-285750">
              <a:buFont typeface="Arial" panose="020B0604020202020204" pitchFamily="34" charset="0"/>
              <a:buChar char="•"/>
            </a:pPr>
            <a:r>
              <a:rPr lang="en-US" dirty="0"/>
              <a:t>SQL Injection Methodology</a:t>
            </a:r>
          </a:p>
          <a:p>
            <a:pPr marL="285750" indent="-285750">
              <a:buFont typeface="Arial" panose="020B0604020202020204" pitchFamily="34" charset="0"/>
              <a:buChar char="•"/>
            </a:pPr>
            <a:r>
              <a:rPr lang="en-US" dirty="0"/>
              <a:t>SQL Injection Tools</a:t>
            </a:r>
          </a:p>
          <a:p>
            <a:pPr marL="285750" indent="-285750">
              <a:buFont typeface="Arial" panose="020B0604020202020204" pitchFamily="34" charset="0"/>
              <a:buChar char="•"/>
            </a:pPr>
            <a:r>
              <a:rPr lang="en-US" dirty="0"/>
              <a:t>Evasion Techniques</a:t>
            </a:r>
          </a:p>
          <a:p>
            <a:pPr marL="285750" indent="-285750">
              <a:buFont typeface="Arial" panose="020B0604020202020204" pitchFamily="34" charset="0"/>
              <a:buChar char="•"/>
            </a:pPr>
            <a:r>
              <a:rPr lang="en-US" dirty="0"/>
              <a:t>Countermeasures</a:t>
            </a:r>
          </a:p>
        </p:txBody>
      </p:sp>
      <p:sp>
        <p:nvSpPr>
          <p:cNvPr id="27" name="Rectangle 26"/>
          <p:cNvSpPr/>
          <p:nvPr/>
        </p:nvSpPr>
        <p:spPr>
          <a:xfrm>
            <a:off x="0" y="8430194"/>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6169" y="8403315"/>
            <a:ext cx="4256806" cy="461665"/>
          </a:xfrm>
          <a:prstGeom prst="rect">
            <a:avLst/>
          </a:prstGeom>
          <a:noFill/>
        </p:spPr>
        <p:txBody>
          <a:bodyPr wrap="none" rtlCol="0">
            <a:spAutoFit/>
          </a:bodyPr>
          <a:lstStyle/>
          <a:p>
            <a:r>
              <a:rPr lang="en-US" sz="2400" b="1" dirty="0" smtClean="0"/>
              <a:t>Hacking Wireless Networks </a:t>
            </a:r>
            <a:endParaRPr lang="en-US" sz="2400" b="1" dirty="0"/>
          </a:p>
        </p:txBody>
      </p:sp>
      <p:sp>
        <p:nvSpPr>
          <p:cNvPr id="29" name="TextBox 28"/>
          <p:cNvSpPr txBox="1"/>
          <p:nvPr/>
        </p:nvSpPr>
        <p:spPr>
          <a:xfrm>
            <a:off x="206169" y="9003081"/>
            <a:ext cx="59338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Wireless Concepts</a:t>
            </a:r>
          </a:p>
          <a:p>
            <a:pPr marL="285750" indent="-285750">
              <a:buFont typeface="Arial" panose="020B0604020202020204" pitchFamily="34" charset="0"/>
              <a:buChar char="•"/>
            </a:pPr>
            <a:r>
              <a:rPr lang="en-US" dirty="0"/>
              <a:t>Wireless Encryption</a:t>
            </a:r>
          </a:p>
          <a:p>
            <a:pPr marL="285750" indent="-285750">
              <a:buFont typeface="Arial" panose="020B0604020202020204" pitchFamily="34" charset="0"/>
              <a:buChar char="•"/>
            </a:pPr>
            <a:r>
              <a:rPr lang="en-US" dirty="0"/>
              <a:t>Wireless Threats</a:t>
            </a:r>
          </a:p>
          <a:p>
            <a:pPr marL="285750" indent="-285750">
              <a:buFont typeface="Arial" panose="020B0604020202020204" pitchFamily="34" charset="0"/>
              <a:buChar char="•"/>
            </a:pPr>
            <a:r>
              <a:rPr lang="en-US" dirty="0"/>
              <a:t>Wireless Hacking Methodology</a:t>
            </a:r>
          </a:p>
        </p:txBody>
      </p:sp>
    </p:spTree>
    <p:extLst>
      <p:ext uri="{BB962C8B-B14F-4D97-AF65-F5344CB8AC3E}">
        <p14:creationId xmlns:p14="http://schemas.microsoft.com/office/powerpoint/2010/main" val="1570321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6169" y="110203"/>
            <a:ext cx="593387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Wireless Hacking Tools</a:t>
            </a:r>
          </a:p>
          <a:p>
            <a:pPr marL="285750" indent="-285750">
              <a:buFont typeface="Arial" panose="020B0604020202020204" pitchFamily="34" charset="0"/>
              <a:buChar char="•"/>
            </a:pPr>
            <a:r>
              <a:rPr lang="en-US" dirty="0"/>
              <a:t>Bluetooth Hacking</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Wireless Security Tools</a:t>
            </a:r>
          </a:p>
          <a:p>
            <a:pPr marL="285750" indent="-285750">
              <a:buFont typeface="Arial" panose="020B0604020202020204" pitchFamily="34" charset="0"/>
              <a:buChar char="•"/>
            </a:pPr>
            <a:r>
              <a:rPr lang="en-US" dirty="0"/>
              <a:t>Wireless Pen Testing</a:t>
            </a:r>
          </a:p>
        </p:txBody>
      </p:sp>
      <p:sp>
        <p:nvSpPr>
          <p:cNvPr id="12" name="Rectangle 11"/>
          <p:cNvSpPr/>
          <p:nvPr/>
        </p:nvSpPr>
        <p:spPr>
          <a:xfrm>
            <a:off x="0" y="1725632"/>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6169" y="1698753"/>
            <a:ext cx="3784434" cy="461665"/>
          </a:xfrm>
          <a:prstGeom prst="rect">
            <a:avLst/>
          </a:prstGeom>
          <a:noFill/>
        </p:spPr>
        <p:txBody>
          <a:bodyPr wrap="none" rtlCol="0">
            <a:spAutoFit/>
          </a:bodyPr>
          <a:lstStyle/>
          <a:p>
            <a:r>
              <a:rPr lang="en-US" sz="2400" b="1" dirty="0" smtClean="0"/>
              <a:t>Hacking Mobile Platforms </a:t>
            </a:r>
            <a:endParaRPr lang="en-US" sz="2400" b="1" dirty="0"/>
          </a:p>
        </p:txBody>
      </p:sp>
      <p:sp>
        <p:nvSpPr>
          <p:cNvPr id="14" name="TextBox 13"/>
          <p:cNvSpPr txBox="1"/>
          <p:nvPr/>
        </p:nvSpPr>
        <p:spPr>
          <a:xfrm>
            <a:off x="206169" y="2298519"/>
            <a:ext cx="59338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Mobile Platform Attack Vectors</a:t>
            </a:r>
          </a:p>
          <a:p>
            <a:pPr marL="285750" indent="-285750">
              <a:buFont typeface="Arial" panose="020B0604020202020204" pitchFamily="34" charset="0"/>
              <a:buChar char="•"/>
            </a:pPr>
            <a:r>
              <a:rPr lang="en-US" dirty="0"/>
              <a:t>Hacking Android OS</a:t>
            </a:r>
          </a:p>
          <a:p>
            <a:pPr marL="285750" indent="-285750">
              <a:buFont typeface="Arial" panose="020B0604020202020204" pitchFamily="34" charset="0"/>
              <a:buChar char="•"/>
            </a:pPr>
            <a:r>
              <a:rPr lang="en-US" dirty="0"/>
              <a:t>Hacking iOS</a:t>
            </a:r>
          </a:p>
          <a:p>
            <a:pPr marL="285750" indent="-285750">
              <a:buFont typeface="Arial" panose="020B0604020202020204" pitchFamily="34" charset="0"/>
              <a:buChar char="•"/>
            </a:pPr>
            <a:r>
              <a:rPr lang="en-US" dirty="0"/>
              <a:t>Mobile Spyware</a:t>
            </a:r>
          </a:p>
          <a:p>
            <a:pPr marL="285750" indent="-285750">
              <a:buFont typeface="Arial" panose="020B0604020202020204" pitchFamily="34" charset="0"/>
              <a:buChar char="•"/>
            </a:pPr>
            <a:r>
              <a:rPr lang="en-US" dirty="0"/>
              <a:t>Mobile Device Management</a:t>
            </a:r>
          </a:p>
          <a:p>
            <a:pPr marL="285750" indent="-285750">
              <a:buFont typeface="Arial" panose="020B0604020202020204" pitchFamily="34" charset="0"/>
              <a:buChar char="•"/>
            </a:pPr>
            <a:r>
              <a:rPr lang="en-US" dirty="0"/>
              <a:t>Mobile Security Guidelines and Tools</a:t>
            </a:r>
          </a:p>
          <a:p>
            <a:pPr marL="285750" indent="-285750">
              <a:buFont typeface="Arial" panose="020B0604020202020204" pitchFamily="34" charset="0"/>
              <a:buChar char="•"/>
            </a:pPr>
            <a:r>
              <a:rPr lang="en-US" dirty="0"/>
              <a:t>Mobile Pen Testing</a:t>
            </a:r>
          </a:p>
        </p:txBody>
      </p:sp>
      <p:sp>
        <p:nvSpPr>
          <p:cNvPr id="24" name="Rectangle 23"/>
          <p:cNvSpPr/>
          <p:nvPr/>
        </p:nvSpPr>
        <p:spPr>
          <a:xfrm>
            <a:off x="0" y="4467945"/>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6169" y="4441066"/>
            <a:ext cx="1887055" cy="461665"/>
          </a:xfrm>
          <a:prstGeom prst="rect">
            <a:avLst/>
          </a:prstGeom>
          <a:noFill/>
        </p:spPr>
        <p:txBody>
          <a:bodyPr wrap="none" rtlCol="0">
            <a:spAutoFit/>
          </a:bodyPr>
          <a:lstStyle/>
          <a:p>
            <a:r>
              <a:rPr lang="en-US" sz="2400" b="1" dirty="0" smtClean="0"/>
              <a:t>Lot Hacking </a:t>
            </a:r>
            <a:endParaRPr lang="en-US" sz="2400" b="1" dirty="0"/>
          </a:p>
        </p:txBody>
      </p:sp>
      <p:sp>
        <p:nvSpPr>
          <p:cNvPr id="26" name="TextBox 25"/>
          <p:cNvSpPr txBox="1"/>
          <p:nvPr/>
        </p:nvSpPr>
        <p:spPr>
          <a:xfrm>
            <a:off x="206169" y="4994666"/>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loT Concepts</a:t>
            </a:r>
          </a:p>
          <a:p>
            <a:pPr marL="285750" indent="-285750">
              <a:buFont typeface="Arial" panose="020B0604020202020204" pitchFamily="34" charset="0"/>
              <a:buChar char="•"/>
            </a:pPr>
            <a:r>
              <a:rPr lang="en-US" dirty="0"/>
              <a:t>lot Attacks</a:t>
            </a:r>
          </a:p>
          <a:p>
            <a:pPr marL="285750" indent="-285750">
              <a:buFont typeface="Arial" panose="020B0604020202020204" pitchFamily="34" charset="0"/>
              <a:buChar char="•"/>
            </a:pPr>
            <a:r>
              <a:rPr lang="en-US" dirty="0"/>
              <a:t>IoT Hacking Methodology</a:t>
            </a:r>
          </a:p>
          <a:p>
            <a:pPr marL="285750" indent="-285750">
              <a:buFont typeface="Arial" panose="020B0604020202020204" pitchFamily="34" charset="0"/>
              <a:buChar char="•"/>
            </a:pPr>
            <a:r>
              <a:rPr lang="en-US" dirty="0"/>
              <a:t>loT Hacking Tools</a:t>
            </a:r>
          </a:p>
          <a:p>
            <a:pPr marL="285750" indent="-285750">
              <a:buFont typeface="Arial" panose="020B0604020202020204" pitchFamily="34" charset="0"/>
              <a:buChar char="•"/>
            </a:pPr>
            <a:r>
              <a:rPr lang="en-US" dirty="0"/>
              <a:t>Countermeasures</a:t>
            </a:r>
          </a:p>
          <a:p>
            <a:pPr marL="285750" indent="-285750">
              <a:buFont typeface="Arial" panose="020B0604020202020204" pitchFamily="34" charset="0"/>
              <a:buChar char="•"/>
            </a:pPr>
            <a:r>
              <a:rPr lang="en-US" dirty="0"/>
              <a:t>IoT Pen Testing</a:t>
            </a:r>
          </a:p>
        </p:txBody>
      </p:sp>
      <p:sp>
        <p:nvSpPr>
          <p:cNvPr id="27" name="Rectangle 26"/>
          <p:cNvSpPr/>
          <p:nvPr/>
        </p:nvSpPr>
        <p:spPr>
          <a:xfrm>
            <a:off x="0" y="6867806"/>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6169" y="6840927"/>
            <a:ext cx="2685351" cy="461665"/>
          </a:xfrm>
          <a:prstGeom prst="rect">
            <a:avLst/>
          </a:prstGeom>
          <a:noFill/>
        </p:spPr>
        <p:txBody>
          <a:bodyPr wrap="none" rtlCol="0">
            <a:spAutoFit/>
          </a:bodyPr>
          <a:lstStyle/>
          <a:p>
            <a:r>
              <a:rPr lang="en-US" sz="2400" b="1" dirty="0" smtClean="0"/>
              <a:t>Cloud Computing </a:t>
            </a:r>
            <a:endParaRPr lang="en-US" sz="2400" b="1" dirty="0"/>
          </a:p>
        </p:txBody>
      </p:sp>
      <p:sp>
        <p:nvSpPr>
          <p:cNvPr id="29" name="TextBox 28"/>
          <p:cNvSpPr txBox="1"/>
          <p:nvPr/>
        </p:nvSpPr>
        <p:spPr>
          <a:xfrm>
            <a:off x="206169" y="7394527"/>
            <a:ext cx="5933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Cloud Computing Concepts</a:t>
            </a:r>
          </a:p>
          <a:p>
            <a:pPr marL="285750" indent="-285750">
              <a:buFont typeface="Arial" panose="020B0604020202020204" pitchFamily="34" charset="0"/>
              <a:buChar char="•"/>
            </a:pPr>
            <a:r>
              <a:rPr lang="en-US" dirty="0"/>
              <a:t>Cloud Computing Threats</a:t>
            </a:r>
          </a:p>
          <a:p>
            <a:pPr marL="285750" indent="-285750">
              <a:buFont typeface="Arial" panose="020B0604020202020204" pitchFamily="34" charset="0"/>
              <a:buChar char="•"/>
            </a:pPr>
            <a:r>
              <a:rPr lang="en-US" dirty="0"/>
              <a:t>Cloud Computing Attacks</a:t>
            </a:r>
          </a:p>
          <a:p>
            <a:pPr marL="285750" indent="-285750">
              <a:buFont typeface="Arial" panose="020B0604020202020204" pitchFamily="34" charset="0"/>
              <a:buChar char="•"/>
            </a:pPr>
            <a:r>
              <a:rPr lang="en-US" dirty="0"/>
              <a:t>Cloud Security</a:t>
            </a:r>
          </a:p>
          <a:p>
            <a:pPr marL="285750" indent="-285750">
              <a:buFont typeface="Arial" panose="020B0604020202020204" pitchFamily="34" charset="0"/>
              <a:buChar char="•"/>
            </a:pPr>
            <a:r>
              <a:rPr lang="en-US" dirty="0"/>
              <a:t>Cloud Security Tools</a:t>
            </a:r>
          </a:p>
          <a:p>
            <a:pPr marL="285750" indent="-285750">
              <a:buFont typeface="Arial" panose="020B0604020202020204" pitchFamily="34" charset="0"/>
              <a:buChar char="•"/>
            </a:pPr>
            <a:r>
              <a:rPr lang="en-US" dirty="0"/>
              <a:t>Cloud Penetration Testing</a:t>
            </a:r>
          </a:p>
        </p:txBody>
      </p:sp>
      <p:sp>
        <p:nvSpPr>
          <p:cNvPr id="18" name="Rectangle 17"/>
          <p:cNvSpPr/>
          <p:nvPr/>
        </p:nvSpPr>
        <p:spPr>
          <a:xfrm>
            <a:off x="0" y="9281938"/>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6169" y="9255059"/>
            <a:ext cx="2143792" cy="461665"/>
          </a:xfrm>
          <a:prstGeom prst="rect">
            <a:avLst/>
          </a:prstGeom>
          <a:noFill/>
        </p:spPr>
        <p:txBody>
          <a:bodyPr wrap="none" rtlCol="0">
            <a:spAutoFit/>
          </a:bodyPr>
          <a:lstStyle/>
          <a:p>
            <a:r>
              <a:rPr lang="en-US" sz="2400" b="1" dirty="0" smtClean="0"/>
              <a:t>Cryptography </a:t>
            </a:r>
            <a:endParaRPr lang="en-US" sz="2400" b="1" dirty="0"/>
          </a:p>
        </p:txBody>
      </p:sp>
      <p:sp>
        <p:nvSpPr>
          <p:cNvPr id="20" name="TextBox 19"/>
          <p:cNvSpPr txBox="1"/>
          <p:nvPr/>
        </p:nvSpPr>
        <p:spPr>
          <a:xfrm>
            <a:off x="206169" y="9780676"/>
            <a:ext cx="5933872" cy="646331"/>
          </a:xfrm>
          <a:prstGeom prst="rect">
            <a:avLst/>
          </a:prstGeom>
          <a:noFill/>
        </p:spPr>
        <p:txBody>
          <a:bodyPr wrap="square" rtlCol="0">
            <a:spAutoFit/>
          </a:bodyPr>
          <a:lstStyle/>
          <a:p>
            <a:pPr marL="285750" indent="-285750">
              <a:buFont typeface="Arial" panose="020B0604020202020204" pitchFamily="34" charset="0"/>
              <a:buChar char="•"/>
            </a:pPr>
            <a:r>
              <a:rPr lang="en-US" dirty="0"/>
              <a:t>Cryptography Concepts</a:t>
            </a:r>
          </a:p>
          <a:p>
            <a:pPr marL="285750" indent="-285750">
              <a:buFont typeface="Arial" panose="020B0604020202020204" pitchFamily="34" charset="0"/>
              <a:buChar char="•"/>
            </a:pPr>
            <a:r>
              <a:rPr lang="en-US" dirty="0"/>
              <a:t>Encryption Algorithms</a:t>
            </a:r>
          </a:p>
        </p:txBody>
      </p:sp>
    </p:spTree>
    <p:extLst>
      <p:ext uri="{BB962C8B-B14F-4D97-AF65-F5344CB8AC3E}">
        <p14:creationId xmlns:p14="http://schemas.microsoft.com/office/powerpoint/2010/main" val="27412312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5564</TotalTime>
  <Words>1433</Words>
  <Application>Microsoft Office PowerPoint</Application>
  <PresentationFormat>Custom</PresentationFormat>
  <Paragraphs>358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248</cp:revision>
  <dcterms:created xsi:type="dcterms:W3CDTF">2022-05-09T07:40:20Z</dcterms:created>
  <dcterms:modified xsi:type="dcterms:W3CDTF">2022-10-27T09:44:06Z</dcterms:modified>
</cp:coreProperties>
</file>